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 id="2147483696" r:id="rId2"/>
    <p:sldMasterId id="2147483742" r:id="rId3"/>
    <p:sldMasterId id="2147483747" r:id="rId4"/>
  </p:sldMasterIdLst>
  <p:notesMasterIdLst>
    <p:notesMasterId r:id="rId26"/>
  </p:notesMasterIdLst>
  <p:sldIdLst>
    <p:sldId id="256" r:id="rId5"/>
    <p:sldId id="257" r:id="rId6"/>
    <p:sldId id="387" r:id="rId7"/>
    <p:sldId id="533" r:id="rId8"/>
    <p:sldId id="546" r:id="rId9"/>
    <p:sldId id="303" r:id="rId10"/>
    <p:sldId id="558" r:id="rId11"/>
    <p:sldId id="560" r:id="rId12"/>
    <p:sldId id="390" r:id="rId13"/>
    <p:sldId id="391" r:id="rId14"/>
    <p:sldId id="389" r:id="rId15"/>
    <p:sldId id="547" r:id="rId16"/>
    <p:sldId id="548" r:id="rId17"/>
    <p:sldId id="549" r:id="rId18"/>
    <p:sldId id="550" r:id="rId19"/>
    <p:sldId id="551" r:id="rId20"/>
    <p:sldId id="559" r:id="rId21"/>
    <p:sldId id="264" r:id="rId22"/>
    <p:sldId id="557" r:id="rId23"/>
    <p:sldId id="388" r:id="rId24"/>
    <p:sldId id="386" r:id="rId25"/>
  </p:sldIdLst>
  <p:sldSz cx="12192000" cy="6858000"/>
  <p:notesSz cx="6858000" cy="9144000"/>
  <p:embeddedFontLst>
    <p:embeddedFont>
      <p:font typeface="Director" pitchFamily="2" charset="0"/>
      <p:regular r:id="rId27"/>
    </p:embeddedFont>
    <p:embeddedFont>
      <p:font typeface="Elephant" panose="02020904090505020303" pitchFamily="18" charset="0"/>
      <p:regular r:id="rId28"/>
      <p:italic r:id="rId29"/>
    </p:embeddedFont>
    <p:embeddedFont>
      <p:font typeface="Inter" panose="02000503000000020004" pitchFamily="2" charset="0"/>
      <p:regular r:id="rId30"/>
      <p:bold r:id="rId31"/>
    </p:embeddedFont>
    <p:embeddedFont>
      <p:font typeface="Miriam Libre" panose="00000500000000000000" pitchFamily="2" charset="-79"/>
      <p:regular r:id="rId32"/>
      <p:bold r:id="rId33"/>
    </p:embeddedFont>
    <p:embeddedFont>
      <p:font typeface="Roboto" panose="02000000000000000000" pitchFamily="2" charset="0"/>
      <p:regular r:id="rId34"/>
      <p:bold r:id="rId35"/>
      <p:italic r:id="rId36"/>
      <p:boldItalic r:id="rId37"/>
    </p:embeddedFont>
    <p:embeddedFont>
      <p:font typeface="Roboto Condensed Light" panose="02000000000000000000" pitchFamily="2" charset="0"/>
      <p:regular r:id="rId38"/>
      <p:italic r:id="rId39"/>
    </p:embeddedFont>
    <p:embeddedFont>
      <p:font typeface="Segoe UI" panose="020B0502040204020203"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p:scale>
          <a:sx n="66" d="100"/>
          <a:sy n="66" d="100"/>
        </p:scale>
        <p:origin x="2256"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C8F7F9-57EC-49CF-9FCD-2B781E4B4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869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Viva Engage - E</a:t>
            </a:r>
            <a:r>
              <a:rPr lang="en-US" b="0" i="0" dirty="0">
                <a:solidFill>
                  <a:srgbClr val="4D5156"/>
                </a:solidFill>
                <a:effectLst/>
                <a:latin typeface="Roboto" panose="02000000000000000000" pitchFamily="2" charset="0"/>
              </a:rPr>
              <a:t>nterprise social networking service that is part of the Microsoft 365 family of products – you are all added </a:t>
            </a:r>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424760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End date - We will reach out to you to gather end dates later this summer.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ask for all interns to do an end of summer presentation. You will schedule this yourself and can invite your Manager, Mentor, Team, leaders, and other interns. It’s a 5-10 presentation recapping your summer, talking about projects, what you learned, and the fun events you attended. You can be completely creative with this and can use a PowerPoint if you want. We will send you a reminder to schedule these. </a:t>
            </a:r>
          </a:p>
          <a:p>
            <a:endParaRPr lang="en-US" b="0" dirty="0"/>
          </a:p>
          <a:p>
            <a:endParaRPr lang="en-US" b="0" dirty="0"/>
          </a:p>
          <a:p>
            <a:endParaRPr lang="en-US" b="0" dirty="0">
              <a:ea typeface="Calibri"/>
              <a:cs typeface="Calibri"/>
            </a:endParaRPr>
          </a:p>
          <a:p>
            <a:endParaRPr lang="en-US" b="0"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1834851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will be sending you a ton of emails during your first week, please pay attention to all </a:t>
            </a:r>
          </a:p>
          <a:p>
            <a:endParaRPr lang="en-US" dirty="0"/>
          </a:p>
          <a:p>
            <a:r>
              <a:rPr lang="en-US" dirty="0"/>
              <a:t>Came at exciting time – new CEO next week </a:t>
            </a:r>
          </a:p>
          <a:p>
            <a:endParaRPr lang="en-US" dirty="0"/>
          </a:p>
          <a:p>
            <a:r>
              <a:rPr lang="en-US" dirty="0"/>
              <a:t>My Time Off</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77646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Hyland was founded in 1991.</a:t>
            </a:r>
          </a:p>
          <a:p>
            <a:r>
              <a:rPr lang="en-US" dirty="0"/>
              <a:t>Hyland has a lot of products, but OnBase is the flagship.</a:t>
            </a:r>
          </a:p>
          <a:p>
            <a:r>
              <a:rPr lang="en-US" dirty="0"/>
              <a:t>Hyland helps organizations manage their content.</a:t>
            </a:r>
          </a:p>
          <a:p>
            <a:r>
              <a:rPr lang="en-US" dirty="0"/>
              <a:t>These is what they OnBase website looked like in the 90s. It was a long time ago.</a:t>
            </a:r>
          </a:p>
        </p:txBody>
      </p:sp>
    </p:spTree>
    <p:extLst>
      <p:ext uri="{BB962C8B-B14F-4D97-AF65-F5344CB8AC3E}">
        <p14:creationId xmlns:p14="http://schemas.microsoft.com/office/powerpoint/2010/main" val="69243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99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DDDC2-3659-3265-F0F6-B19896A57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086D8-E314-5BCD-36B7-1E315B46B7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138046-C76D-B5ED-1BEC-742058B70A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181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anything during training or throughout the summer, please email techoutreach@hyland.com. This goes to all of us - we’ll get back to you as soon as we can.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Your email address will be your first name . Last name @hyland.com – we use Outlook (email and calendar) – you will be getting a lot of emails and calendar invites this week </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62137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defRPr/>
            </a:pPr>
            <a:r>
              <a:rPr lang="en-US" b="0" dirty="0"/>
              <a:t>We are flexible with hours - You can work out your start, end, lunch, and break times with your Internship Mentors</a:t>
            </a:r>
            <a:endParaRPr lang="en-US" b="0" dirty="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We can be flexible at times as needed (ex: doc appt, make up time next day to still get hours)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65081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are allowed to take time off over the summer (ex: vacations, appointments, or need a day off), but it is unpaid – talk directly with your internship mentor for any time off you will need – block it on your calendar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Hyland is closed July 4</a:t>
            </a:r>
            <a:r>
              <a:rPr lang="en-US" b="0" baseline="30000" dirty="0"/>
              <a:t>th</a:t>
            </a:r>
            <a:r>
              <a:rPr lang="en-US" b="0" dirty="0"/>
              <a:t> – you have the day off, but it is unpaid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dirty="0"/>
              <a:t>Unscheduled Time Off – if you wake up not feeling well or have something come up and find out that morning you can’t work, you can email techoutreach@hyland.com </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681950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best practice to always have your email open and check it throughout the day</a:t>
            </a:r>
          </a:p>
          <a:p>
            <a:r>
              <a:rPr lang="en-US" dirty="0"/>
              <a:t>Also, check your calendar regularly so you aren’t missing any meetings (respond to meeting invites)</a:t>
            </a:r>
          </a:p>
          <a:p>
            <a:endParaRPr lang="en-US" dirty="0"/>
          </a:p>
          <a:p>
            <a:r>
              <a:rPr lang="en-US" dirty="0"/>
              <a:t>You should also always be logged in to Teams our internal messaging system. Quick questions/less formal than email. Be mindful of when people are marked as busy/available (Intern Teams group – Anna to manage)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professionalism in mind with all communications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CAMERA ON (people schedule meetings via Zoom OR Teams) - expectation</a:t>
            </a:r>
          </a:p>
          <a:p>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429127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There are internal resources to assist you during the summer. You will be able to go through the HR Portal and Hyland HUB in depth during your self-paced training. These are both great recourses to go to if you have questions. </a:t>
            </a:r>
          </a:p>
          <a:p>
            <a:endParaRPr lang="en-US" b="0" baseline="0" dirty="0"/>
          </a:p>
          <a:p>
            <a:r>
              <a:rPr lang="en-US" b="0" baseline="0" dirty="0"/>
              <a:t>HUB: </a:t>
            </a:r>
          </a:p>
          <a:p>
            <a:r>
              <a:rPr lang="en-US" b="0" baseline="0" dirty="0"/>
              <a:t>Landing pages with tiles </a:t>
            </a:r>
            <a:r>
              <a:rPr lang="en-US" b="0" i="1" baseline="0" dirty="0"/>
              <a:t>(if you have time can show them yours) </a:t>
            </a:r>
          </a:p>
          <a:p>
            <a:endParaRPr lang="en-US" b="0" baseline="0" dirty="0"/>
          </a:p>
          <a:p>
            <a:r>
              <a:rPr lang="en-US" b="0" baseline="0" dirty="0"/>
              <a:t>HR Portal:</a:t>
            </a:r>
          </a:p>
          <a:p>
            <a:r>
              <a:rPr lang="en-US" b="0" baseline="0" dirty="0"/>
              <a:t>There’s a ton of information here on our company, events, policies, benefits, and much more (just for Hyland employees – need to be connected to Hyland’s network)</a:t>
            </a:r>
          </a:p>
          <a:p>
            <a:r>
              <a:rPr lang="en-US" b="0" baseline="0" dirty="0"/>
              <a:t>There is a page on the HR Portal created just for interns (you can see events, programs, resources, important information) </a:t>
            </a:r>
          </a:p>
          <a:p>
            <a:endParaRPr lang="en-US" b="0" baseline="0" dirty="0"/>
          </a:p>
          <a:p>
            <a:r>
              <a:rPr lang="en-US" b="0" baseline="0" dirty="0"/>
              <a:t>There are directions in Cornerstone training to show you how to navigate these</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80399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601156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7229856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702830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40340764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9960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June 10,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3782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0420549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87133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33224550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June 10,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51121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41242485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01866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4751548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9568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1182100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981603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557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016222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866198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2592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737783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226875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83800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19747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870232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00343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54156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596583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57103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91628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726983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344378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534276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987927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05406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25989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32072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3868632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1863205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336397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6/10/2025</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33002954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50479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6/10/2025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272536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63648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92507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48567" y="830167"/>
            <a:ext cx="10896800" cy="38828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748567" y="4995067"/>
            <a:ext cx="6253200" cy="1252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647600" y="720000"/>
            <a:ext cx="10896800" cy="388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647600" y="4884900"/>
            <a:ext cx="6253200" cy="125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47600" y="719167"/>
            <a:ext cx="108968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txBox="1">
            <a:spLocks noGrp="1"/>
          </p:cNvSpPr>
          <p:nvPr>
            <p:ph type="ctrTitle"/>
          </p:nvPr>
        </p:nvSpPr>
        <p:spPr>
          <a:xfrm>
            <a:off x="960000" y="1517867"/>
            <a:ext cx="10272000" cy="2672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67" b="1">
                <a:latin typeface="Krona One"/>
                <a:ea typeface="Krona One"/>
                <a:cs typeface="Krona One"/>
                <a:sym typeface="Krona On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8" name="Google Shape;18;p2"/>
          <p:cNvSpPr txBox="1">
            <a:spLocks noGrp="1"/>
          </p:cNvSpPr>
          <p:nvPr>
            <p:ph type="subTitle" idx="1"/>
          </p:nvPr>
        </p:nvSpPr>
        <p:spPr>
          <a:xfrm>
            <a:off x="960000" y="5210300"/>
            <a:ext cx="5536800" cy="60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6449311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33264964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98"/>
        <p:cNvGrpSpPr/>
        <p:nvPr/>
      </p:nvGrpSpPr>
      <p:grpSpPr>
        <a:xfrm>
          <a:off x="0" y="0"/>
          <a:ext cx="0" cy="0"/>
          <a:chOff x="0" y="0"/>
          <a:chExt cx="0" cy="0"/>
        </a:xfrm>
      </p:grpSpPr>
      <p:sp>
        <p:nvSpPr>
          <p:cNvPr id="399" name="Google Shape;399;p26"/>
          <p:cNvSpPr/>
          <p:nvPr/>
        </p:nvSpPr>
        <p:spPr>
          <a:xfrm>
            <a:off x="748567" y="614833"/>
            <a:ext cx="10896800" cy="921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0" name="Google Shape;400;p26"/>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26"/>
          <p:cNvSpPr/>
          <p:nvPr/>
        </p:nvSpPr>
        <p:spPr>
          <a:xfrm>
            <a:off x="748567" y="1808133"/>
            <a:ext cx="10896800" cy="4555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26"/>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3" name="Google Shape;403;p26"/>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7764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4"/>
        <p:cNvGrpSpPr/>
        <p:nvPr/>
      </p:nvGrpSpPr>
      <p:grpSpPr>
        <a:xfrm>
          <a:off x="0" y="0"/>
          <a:ext cx="0" cy="0"/>
          <a:chOff x="0" y="0"/>
          <a:chExt cx="0" cy="0"/>
        </a:xfrm>
      </p:grpSpPr>
      <p:sp>
        <p:nvSpPr>
          <p:cNvPr id="405" name="Google Shape;405;p27"/>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27"/>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27"/>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27"/>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27"/>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27"/>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27"/>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27"/>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27"/>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7"/>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7"/>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7"/>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7"/>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7"/>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307469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48567" y="830167"/>
            <a:ext cx="10896800" cy="38828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748567" y="4995067"/>
            <a:ext cx="6253200" cy="1252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647600" y="720000"/>
            <a:ext cx="10896800" cy="388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647600" y="4884900"/>
            <a:ext cx="6253200" cy="125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47600" y="719167"/>
            <a:ext cx="108968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txBox="1">
            <a:spLocks noGrp="1"/>
          </p:cNvSpPr>
          <p:nvPr>
            <p:ph type="ctrTitle"/>
          </p:nvPr>
        </p:nvSpPr>
        <p:spPr>
          <a:xfrm>
            <a:off x="960000" y="1517867"/>
            <a:ext cx="10272000" cy="2672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67" b="1">
                <a:latin typeface="Krona One"/>
                <a:ea typeface="Krona One"/>
                <a:cs typeface="Krona One"/>
                <a:sym typeface="Krona On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8" name="Google Shape;18;p2"/>
          <p:cNvSpPr txBox="1">
            <a:spLocks noGrp="1"/>
          </p:cNvSpPr>
          <p:nvPr>
            <p:ph type="subTitle" idx="1"/>
          </p:nvPr>
        </p:nvSpPr>
        <p:spPr>
          <a:xfrm>
            <a:off x="960000" y="5210300"/>
            <a:ext cx="5536800" cy="60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2726546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a:off x="748567" y="830167"/>
            <a:ext cx="5346800" cy="5417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6367977" y="4995067"/>
            <a:ext cx="5277200" cy="1252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647600" y="720000"/>
            <a:ext cx="5346800" cy="5417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6282767" y="4884900"/>
            <a:ext cx="5261600" cy="125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647600" y="719167"/>
            <a:ext cx="53468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txBox="1">
            <a:spLocks noGrp="1"/>
          </p:cNvSpPr>
          <p:nvPr>
            <p:ph type="subTitle" idx="1"/>
          </p:nvPr>
        </p:nvSpPr>
        <p:spPr>
          <a:xfrm>
            <a:off x="7205100" y="5075167"/>
            <a:ext cx="3416800" cy="9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9" name="Google Shape;29;p3"/>
          <p:cNvSpPr/>
          <p:nvPr/>
        </p:nvSpPr>
        <p:spPr>
          <a:xfrm>
            <a:off x="6383733" y="830167"/>
            <a:ext cx="5261600" cy="38828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6282767" y="720000"/>
            <a:ext cx="5261600" cy="388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3"/>
          <p:cNvSpPr/>
          <p:nvPr/>
        </p:nvSpPr>
        <p:spPr>
          <a:xfrm>
            <a:off x="6282767" y="719167"/>
            <a:ext cx="52616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6595167"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6843067"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7090967"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3"/>
          <p:cNvSpPr txBox="1">
            <a:spLocks noGrp="1"/>
          </p:cNvSpPr>
          <p:nvPr>
            <p:ph type="ctrTitle"/>
          </p:nvPr>
        </p:nvSpPr>
        <p:spPr>
          <a:xfrm>
            <a:off x="6595167" y="2274767"/>
            <a:ext cx="4636800" cy="10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b="1">
                <a:latin typeface="Krona One"/>
                <a:ea typeface="Krona One"/>
                <a:cs typeface="Krona One"/>
                <a:sym typeface="Krona One"/>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6" name="Google Shape;36;p3"/>
          <p:cNvSpPr txBox="1">
            <a:spLocks noGrp="1"/>
          </p:cNvSpPr>
          <p:nvPr>
            <p:ph type="title" idx="2" hasCustomPrompt="1"/>
          </p:nvPr>
        </p:nvSpPr>
        <p:spPr>
          <a:xfrm>
            <a:off x="1335200" y="2332200"/>
            <a:ext cx="3717200" cy="219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3333"/>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Tree>
    <p:extLst>
      <p:ext uri="{BB962C8B-B14F-4D97-AF65-F5344CB8AC3E}">
        <p14:creationId xmlns:p14="http://schemas.microsoft.com/office/powerpoint/2010/main" val="6498618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4"/>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4"/>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4"/>
          <p:cNvSpPr/>
          <p:nvPr/>
        </p:nvSpPr>
        <p:spPr>
          <a:xfrm>
            <a:off x="748567" y="1808133"/>
            <a:ext cx="10896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4"/>
          <p:cNvSpPr txBox="1">
            <a:spLocks noGrp="1"/>
          </p:cNvSpPr>
          <p:nvPr>
            <p:ph type="body" idx="1"/>
          </p:nvPr>
        </p:nvSpPr>
        <p:spPr>
          <a:xfrm>
            <a:off x="960000" y="1802467"/>
            <a:ext cx="10272000" cy="4335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434343"/>
              </a:buClr>
              <a:buSzPts val="1200"/>
              <a:buAutoNum type="arabicPeriod"/>
              <a:defRPr sz="1600"/>
            </a:lvl1pPr>
            <a:lvl2pPr marL="1219170" lvl="1" indent="-406390" rtl="0">
              <a:spcBef>
                <a:spcPts val="0"/>
              </a:spcBef>
              <a:spcAft>
                <a:spcPts val="0"/>
              </a:spcAft>
              <a:buClr>
                <a:srgbClr val="434343"/>
              </a:buClr>
              <a:buSzPts val="1200"/>
              <a:buFont typeface="Roboto Condensed Light"/>
              <a:buAutoNum type="alphaLcPeriod"/>
              <a:defRPr sz="1600"/>
            </a:lvl2pPr>
            <a:lvl3pPr marL="1828754" lvl="2" indent="-406390" rtl="0">
              <a:spcBef>
                <a:spcPts val="0"/>
              </a:spcBef>
              <a:spcAft>
                <a:spcPts val="0"/>
              </a:spcAft>
              <a:buClr>
                <a:srgbClr val="434343"/>
              </a:buClr>
              <a:buSzPts val="1200"/>
              <a:buFont typeface="Roboto Condensed Light"/>
              <a:buAutoNum type="romanLcPeriod"/>
              <a:defRPr sz="1600"/>
            </a:lvl3pPr>
            <a:lvl4pPr marL="2438339" lvl="3" indent="-406390" rtl="0">
              <a:spcBef>
                <a:spcPts val="0"/>
              </a:spcBef>
              <a:spcAft>
                <a:spcPts val="0"/>
              </a:spcAft>
              <a:buClr>
                <a:srgbClr val="434343"/>
              </a:buClr>
              <a:buSzPts val="1200"/>
              <a:buFont typeface="Roboto Condensed Light"/>
              <a:buAutoNum type="arabicPeriod"/>
              <a:defRPr sz="1600"/>
            </a:lvl4pPr>
            <a:lvl5pPr marL="3047924" lvl="4" indent="-406390" rtl="0">
              <a:spcBef>
                <a:spcPts val="0"/>
              </a:spcBef>
              <a:spcAft>
                <a:spcPts val="0"/>
              </a:spcAft>
              <a:buClr>
                <a:srgbClr val="434343"/>
              </a:buClr>
              <a:buSzPts val="1200"/>
              <a:buFont typeface="Roboto Condensed Light"/>
              <a:buAutoNum type="alphaLcPeriod"/>
              <a:defRPr sz="1600"/>
            </a:lvl5pPr>
            <a:lvl6pPr marL="3657509" lvl="5" indent="-406390" rtl="0">
              <a:spcBef>
                <a:spcPts val="0"/>
              </a:spcBef>
              <a:spcAft>
                <a:spcPts val="0"/>
              </a:spcAft>
              <a:buClr>
                <a:srgbClr val="434343"/>
              </a:buClr>
              <a:buSzPts val="1200"/>
              <a:buFont typeface="Roboto Condensed Light"/>
              <a:buAutoNum type="romanLcPeriod"/>
              <a:defRPr sz="1600"/>
            </a:lvl6pPr>
            <a:lvl7pPr marL="4267093" lvl="6" indent="-406390" rtl="0">
              <a:spcBef>
                <a:spcPts val="0"/>
              </a:spcBef>
              <a:spcAft>
                <a:spcPts val="0"/>
              </a:spcAft>
              <a:buClr>
                <a:srgbClr val="434343"/>
              </a:buClr>
              <a:buSzPts val="1200"/>
              <a:buFont typeface="Roboto Condensed Light"/>
              <a:buAutoNum type="arabicPeriod"/>
              <a:defRPr sz="1600"/>
            </a:lvl7pPr>
            <a:lvl8pPr marL="4876678" lvl="7" indent="-406390" rtl="0">
              <a:spcBef>
                <a:spcPts val="0"/>
              </a:spcBef>
              <a:spcAft>
                <a:spcPts val="0"/>
              </a:spcAft>
              <a:buClr>
                <a:srgbClr val="434343"/>
              </a:buClr>
              <a:buSzPts val="1200"/>
              <a:buFont typeface="Roboto Condensed Light"/>
              <a:buAutoNum type="alphaLcPeriod"/>
              <a:defRPr sz="1600"/>
            </a:lvl8pPr>
            <a:lvl9pPr marL="5486263" lvl="8" indent="-406390" rtl="0">
              <a:spcBef>
                <a:spcPts val="0"/>
              </a:spcBef>
              <a:spcAft>
                <a:spcPts val="0"/>
              </a:spcAft>
              <a:buClr>
                <a:srgbClr val="434343"/>
              </a:buClr>
              <a:buSzPts val="1200"/>
              <a:buFont typeface="Roboto Condensed Light"/>
              <a:buAutoNum type="romanLcPeriod"/>
              <a:defRPr sz="1600"/>
            </a:lvl9pPr>
          </a:lstStyle>
          <a:p>
            <a:endParaRPr/>
          </a:p>
        </p:txBody>
      </p:sp>
    </p:spTree>
    <p:extLst>
      <p:ext uri="{BB962C8B-B14F-4D97-AF65-F5344CB8AC3E}">
        <p14:creationId xmlns:p14="http://schemas.microsoft.com/office/powerpoint/2010/main" val="27901585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6"/>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748567" y="1808133"/>
            <a:ext cx="10896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614460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sp>
        <p:nvSpPr>
          <p:cNvPr id="102" name="Google Shape;102;p9"/>
          <p:cNvSpPr/>
          <p:nvPr/>
        </p:nvSpPr>
        <p:spPr>
          <a:xfrm>
            <a:off x="748567" y="830167"/>
            <a:ext cx="3705200" cy="5417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9"/>
          <p:cNvSpPr/>
          <p:nvPr/>
        </p:nvSpPr>
        <p:spPr>
          <a:xfrm>
            <a:off x="647600" y="720000"/>
            <a:ext cx="3705200" cy="5417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9"/>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9"/>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9"/>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9"/>
          <p:cNvSpPr/>
          <p:nvPr/>
        </p:nvSpPr>
        <p:spPr>
          <a:xfrm>
            <a:off x="647600" y="719167"/>
            <a:ext cx="37052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9"/>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9"/>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9"/>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9"/>
          <p:cNvSpPr/>
          <p:nvPr/>
        </p:nvSpPr>
        <p:spPr>
          <a:xfrm>
            <a:off x="4699467" y="830167"/>
            <a:ext cx="6946000" cy="3293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9"/>
          <p:cNvSpPr/>
          <p:nvPr/>
        </p:nvSpPr>
        <p:spPr>
          <a:xfrm>
            <a:off x="4598500" y="720000"/>
            <a:ext cx="6946000" cy="32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9"/>
          <p:cNvSpPr/>
          <p:nvPr/>
        </p:nvSpPr>
        <p:spPr>
          <a:xfrm>
            <a:off x="4598500" y="719167"/>
            <a:ext cx="69460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9"/>
          <p:cNvSpPr/>
          <p:nvPr/>
        </p:nvSpPr>
        <p:spPr>
          <a:xfrm>
            <a:off x="49109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9"/>
          <p:cNvSpPr/>
          <p:nvPr/>
        </p:nvSpPr>
        <p:spPr>
          <a:xfrm>
            <a:off x="51588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9"/>
          <p:cNvSpPr/>
          <p:nvPr/>
        </p:nvSpPr>
        <p:spPr>
          <a:xfrm>
            <a:off x="54067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9"/>
          <p:cNvSpPr txBox="1">
            <a:spLocks noGrp="1"/>
          </p:cNvSpPr>
          <p:nvPr>
            <p:ph type="title"/>
          </p:nvPr>
        </p:nvSpPr>
        <p:spPr>
          <a:xfrm>
            <a:off x="5475667" y="1199867"/>
            <a:ext cx="5393600" cy="13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18" name="Google Shape;118;p9"/>
          <p:cNvSpPr txBox="1">
            <a:spLocks noGrp="1"/>
          </p:cNvSpPr>
          <p:nvPr>
            <p:ph type="subTitle" idx="1"/>
          </p:nvPr>
        </p:nvSpPr>
        <p:spPr>
          <a:xfrm>
            <a:off x="4939500" y="2414500"/>
            <a:ext cx="6292800" cy="10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19" name="Google Shape;119;p9"/>
          <p:cNvSpPr/>
          <p:nvPr/>
        </p:nvSpPr>
        <p:spPr>
          <a:xfrm>
            <a:off x="4699467" y="4396000"/>
            <a:ext cx="6946000" cy="1851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9"/>
          <p:cNvSpPr/>
          <p:nvPr/>
        </p:nvSpPr>
        <p:spPr>
          <a:xfrm>
            <a:off x="4598500" y="4285833"/>
            <a:ext cx="6946000" cy="185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05700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1"/>
        <p:cNvGrpSpPr/>
        <p:nvPr/>
      </p:nvGrpSpPr>
      <p:grpSpPr>
        <a:xfrm>
          <a:off x="0" y="0"/>
          <a:ext cx="0" cy="0"/>
          <a:chOff x="0" y="0"/>
          <a:chExt cx="0" cy="0"/>
        </a:xfrm>
      </p:grpSpPr>
      <p:sp>
        <p:nvSpPr>
          <p:cNvPr id="122" name="Google Shape;122;p10"/>
          <p:cNvSpPr/>
          <p:nvPr/>
        </p:nvSpPr>
        <p:spPr>
          <a:xfrm>
            <a:off x="748567" y="4779200"/>
            <a:ext cx="10896800" cy="13588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0"/>
          <p:cNvSpPr/>
          <p:nvPr/>
        </p:nvSpPr>
        <p:spPr>
          <a:xfrm>
            <a:off x="647600" y="4668900"/>
            <a:ext cx="10896800" cy="1358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0"/>
          <p:cNvSpPr/>
          <p:nvPr/>
        </p:nvSpPr>
        <p:spPr>
          <a:xfrm>
            <a:off x="647600" y="4668900"/>
            <a:ext cx="108968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0"/>
          <p:cNvSpPr/>
          <p:nvPr/>
        </p:nvSpPr>
        <p:spPr>
          <a:xfrm>
            <a:off x="960000" y="47883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0"/>
          <p:cNvSpPr/>
          <p:nvPr/>
        </p:nvSpPr>
        <p:spPr>
          <a:xfrm>
            <a:off x="1207900" y="47883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0"/>
          <p:cNvSpPr/>
          <p:nvPr/>
        </p:nvSpPr>
        <p:spPr>
          <a:xfrm>
            <a:off x="1455800" y="47883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0"/>
          <p:cNvSpPr txBox="1">
            <a:spLocks noGrp="1"/>
          </p:cNvSpPr>
          <p:nvPr>
            <p:ph type="subTitle" idx="1"/>
          </p:nvPr>
        </p:nvSpPr>
        <p:spPr>
          <a:xfrm>
            <a:off x="960000" y="5205667"/>
            <a:ext cx="10272000" cy="513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Krona One"/>
              <a:buNone/>
              <a:defRPr sz="2667" b="1">
                <a:latin typeface="Krona One"/>
                <a:ea typeface="Krona One"/>
                <a:cs typeface="Krona One"/>
                <a:sym typeface="Krona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2296659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5"/>
        <p:cNvGrpSpPr/>
        <p:nvPr/>
      </p:nvGrpSpPr>
      <p:grpSpPr>
        <a:xfrm>
          <a:off x="0" y="0"/>
          <a:ext cx="0" cy="0"/>
          <a:chOff x="0" y="0"/>
          <a:chExt cx="0" cy="0"/>
        </a:xfrm>
      </p:grpSpPr>
      <p:sp>
        <p:nvSpPr>
          <p:cNvPr id="156" name="Google Shape;156;p13"/>
          <p:cNvSpPr/>
          <p:nvPr/>
        </p:nvSpPr>
        <p:spPr>
          <a:xfrm>
            <a:off x="748567" y="614833"/>
            <a:ext cx="10896800" cy="921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3"/>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3"/>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a:off x="748567" y="1808133"/>
            <a:ext cx="10896800" cy="4555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3"/>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3"/>
          <p:cNvSpPr txBox="1">
            <a:spLocks noGrp="1"/>
          </p:cNvSpPr>
          <p:nvPr>
            <p:ph type="title" idx="2" hasCustomPrompt="1"/>
          </p:nvPr>
        </p:nvSpPr>
        <p:spPr>
          <a:xfrm>
            <a:off x="1230767" y="2504533"/>
            <a:ext cx="1824800" cy="10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3" name="Google Shape;163;p13"/>
          <p:cNvSpPr txBox="1">
            <a:spLocks noGrp="1"/>
          </p:cNvSpPr>
          <p:nvPr>
            <p:ph type="subTitle" idx="1"/>
          </p:nvPr>
        </p:nvSpPr>
        <p:spPr>
          <a:xfrm>
            <a:off x="3158167" y="2248933"/>
            <a:ext cx="2728000" cy="624400"/>
          </a:xfrm>
          <a:prstGeom prst="rect">
            <a:avLst/>
          </a:prstGeom>
        </p:spPr>
        <p:txBody>
          <a:bodyPr spcFirstLastPara="1" wrap="square" lIns="91425" tIns="91425" rIns="91425" bIns="91425" anchor="b" anchorCtr="0">
            <a:noAutofit/>
          </a:bodyPr>
          <a:lstStyle>
            <a:lvl1pPr lvl="0">
              <a:spcBef>
                <a:spcPts val="0"/>
              </a:spcBef>
              <a:spcAft>
                <a:spcPts val="0"/>
              </a:spcAft>
              <a:buSzPts val="2000"/>
              <a:buFont typeface="Krona One"/>
              <a:buNone/>
              <a:defRPr sz="2667" b="1">
                <a:latin typeface="Krona One"/>
                <a:ea typeface="Krona One"/>
                <a:cs typeface="Krona One"/>
                <a:sym typeface="Krona One"/>
              </a:defRPr>
            </a:lvl1pPr>
            <a:lvl2pPr lvl="1">
              <a:spcBef>
                <a:spcPts val="0"/>
              </a:spcBef>
              <a:spcAft>
                <a:spcPts val="0"/>
              </a:spcAft>
              <a:buSzPts val="2000"/>
              <a:buFont typeface="Krona One"/>
              <a:buNone/>
              <a:defRPr sz="2667" b="1">
                <a:latin typeface="Krona One"/>
                <a:ea typeface="Krona One"/>
                <a:cs typeface="Krona One"/>
                <a:sym typeface="Krona One"/>
              </a:defRPr>
            </a:lvl2pPr>
            <a:lvl3pPr lvl="2">
              <a:spcBef>
                <a:spcPts val="0"/>
              </a:spcBef>
              <a:spcAft>
                <a:spcPts val="0"/>
              </a:spcAft>
              <a:buSzPts val="2000"/>
              <a:buFont typeface="Krona One"/>
              <a:buNone/>
              <a:defRPr sz="2667" b="1">
                <a:latin typeface="Krona One"/>
                <a:ea typeface="Krona One"/>
                <a:cs typeface="Krona One"/>
                <a:sym typeface="Krona One"/>
              </a:defRPr>
            </a:lvl3pPr>
            <a:lvl4pPr lvl="3">
              <a:spcBef>
                <a:spcPts val="0"/>
              </a:spcBef>
              <a:spcAft>
                <a:spcPts val="0"/>
              </a:spcAft>
              <a:buSzPts val="2000"/>
              <a:buFont typeface="Krona One"/>
              <a:buNone/>
              <a:defRPr sz="2667" b="1">
                <a:latin typeface="Krona One"/>
                <a:ea typeface="Krona One"/>
                <a:cs typeface="Krona One"/>
                <a:sym typeface="Krona One"/>
              </a:defRPr>
            </a:lvl4pPr>
            <a:lvl5pPr lvl="4">
              <a:spcBef>
                <a:spcPts val="0"/>
              </a:spcBef>
              <a:spcAft>
                <a:spcPts val="0"/>
              </a:spcAft>
              <a:buSzPts val="2000"/>
              <a:buFont typeface="Krona One"/>
              <a:buNone/>
              <a:defRPr sz="2667" b="1">
                <a:latin typeface="Krona One"/>
                <a:ea typeface="Krona One"/>
                <a:cs typeface="Krona One"/>
                <a:sym typeface="Krona One"/>
              </a:defRPr>
            </a:lvl5pPr>
            <a:lvl6pPr lvl="5">
              <a:spcBef>
                <a:spcPts val="0"/>
              </a:spcBef>
              <a:spcAft>
                <a:spcPts val="0"/>
              </a:spcAft>
              <a:buSzPts val="2000"/>
              <a:buFont typeface="Krona One"/>
              <a:buNone/>
              <a:defRPr sz="2667" b="1">
                <a:latin typeface="Krona One"/>
                <a:ea typeface="Krona One"/>
                <a:cs typeface="Krona One"/>
                <a:sym typeface="Krona One"/>
              </a:defRPr>
            </a:lvl6pPr>
            <a:lvl7pPr lvl="6">
              <a:spcBef>
                <a:spcPts val="0"/>
              </a:spcBef>
              <a:spcAft>
                <a:spcPts val="0"/>
              </a:spcAft>
              <a:buSzPts val="2000"/>
              <a:buFont typeface="Krona One"/>
              <a:buNone/>
              <a:defRPr sz="2667" b="1">
                <a:latin typeface="Krona One"/>
                <a:ea typeface="Krona One"/>
                <a:cs typeface="Krona One"/>
                <a:sym typeface="Krona One"/>
              </a:defRPr>
            </a:lvl7pPr>
            <a:lvl8pPr lvl="7">
              <a:spcBef>
                <a:spcPts val="0"/>
              </a:spcBef>
              <a:spcAft>
                <a:spcPts val="0"/>
              </a:spcAft>
              <a:buSzPts val="2000"/>
              <a:buFont typeface="Krona One"/>
              <a:buNone/>
              <a:defRPr sz="2667" b="1">
                <a:latin typeface="Krona One"/>
                <a:ea typeface="Krona One"/>
                <a:cs typeface="Krona One"/>
                <a:sym typeface="Krona One"/>
              </a:defRPr>
            </a:lvl8pPr>
            <a:lvl9pPr lvl="8">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164" name="Google Shape;164;p13"/>
          <p:cNvSpPr txBox="1">
            <a:spLocks noGrp="1"/>
          </p:cNvSpPr>
          <p:nvPr>
            <p:ph type="subTitle" idx="3"/>
          </p:nvPr>
        </p:nvSpPr>
        <p:spPr>
          <a:xfrm>
            <a:off x="3158167" y="2984333"/>
            <a:ext cx="2728000" cy="87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5" name="Google Shape;165;p13"/>
          <p:cNvSpPr txBox="1">
            <a:spLocks noGrp="1"/>
          </p:cNvSpPr>
          <p:nvPr>
            <p:ph type="title" idx="4" hasCustomPrompt="1"/>
          </p:nvPr>
        </p:nvSpPr>
        <p:spPr>
          <a:xfrm>
            <a:off x="6305833" y="2504533"/>
            <a:ext cx="1824800" cy="10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6" name="Google Shape;166;p13"/>
          <p:cNvSpPr txBox="1">
            <a:spLocks noGrp="1"/>
          </p:cNvSpPr>
          <p:nvPr>
            <p:ph type="subTitle" idx="5"/>
          </p:nvPr>
        </p:nvSpPr>
        <p:spPr>
          <a:xfrm>
            <a:off x="8233233" y="2248933"/>
            <a:ext cx="2728000" cy="624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667" b="1">
                <a:latin typeface="Krona One"/>
                <a:ea typeface="Krona One"/>
                <a:cs typeface="Krona One"/>
                <a:sym typeface="Krona One"/>
              </a:defRPr>
            </a:lvl1pPr>
            <a:lvl2pPr lvl="1" rtl="0">
              <a:spcBef>
                <a:spcPts val="0"/>
              </a:spcBef>
              <a:spcAft>
                <a:spcPts val="0"/>
              </a:spcAft>
              <a:buSzPts val="2000"/>
              <a:buFont typeface="Krona One"/>
              <a:buNone/>
              <a:defRPr sz="2667" b="1">
                <a:latin typeface="Krona One"/>
                <a:ea typeface="Krona One"/>
                <a:cs typeface="Krona One"/>
                <a:sym typeface="Krona One"/>
              </a:defRPr>
            </a:lvl2pPr>
            <a:lvl3pPr lvl="2" rtl="0">
              <a:spcBef>
                <a:spcPts val="0"/>
              </a:spcBef>
              <a:spcAft>
                <a:spcPts val="0"/>
              </a:spcAft>
              <a:buSzPts val="2000"/>
              <a:buFont typeface="Krona One"/>
              <a:buNone/>
              <a:defRPr sz="2667" b="1">
                <a:latin typeface="Krona One"/>
                <a:ea typeface="Krona One"/>
                <a:cs typeface="Krona One"/>
                <a:sym typeface="Krona One"/>
              </a:defRPr>
            </a:lvl3pPr>
            <a:lvl4pPr lvl="3" rtl="0">
              <a:spcBef>
                <a:spcPts val="0"/>
              </a:spcBef>
              <a:spcAft>
                <a:spcPts val="0"/>
              </a:spcAft>
              <a:buSzPts val="2000"/>
              <a:buFont typeface="Krona One"/>
              <a:buNone/>
              <a:defRPr sz="2667" b="1">
                <a:latin typeface="Krona One"/>
                <a:ea typeface="Krona One"/>
                <a:cs typeface="Krona One"/>
                <a:sym typeface="Krona One"/>
              </a:defRPr>
            </a:lvl4pPr>
            <a:lvl5pPr lvl="4" rtl="0">
              <a:spcBef>
                <a:spcPts val="0"/>
              </a:spcBef>
              <a:spcAft>
                <a:spcPts val="0"/>
              </a:spcAft>
              <a:buSzPts val="2000"/>
              <a:buFont typeface="Krona One"/>
              <a:buNone/>
              <a:defRPr sz="2667" b="1">
                <a:latin typeface="Krona One"/>
                <a:ea typeface="Krona One"/>
                <a:cs typeface="Krona One"/>
                <a:sym typeface="Krona One"/>
              </a:defRPr>
            </a:lvl5pPr>
            <a:lvl6pPr lvl="5" rtl="0">
              <a:spcBef>
                <a:spcPts val="0"/>
              </a:spcBef>
              <a:spcAft>
                <a:spcPts val="0"/>
              </a:spcAft>
              <a:buSzPts val="2000"/>
              <a:buFont typeface="Krona One"/>
              <a:buNone/>
              <a:defRPr sz="2667" b="1">
                <a:latin typeface="Krona One"/>
                <a:ea typeface="Krona One"/>
                <a:cs typeface="Krona One"/>
                <a:sym typeface="Krona One"/>
              </a:defRPr>
            </a:lvl6pPr>
            <a:lvl7pPr lvl="6" rtl="0">
              <a:spcBef>
                <a:spcPts val="0"/>
              </a:spcBef>
              <a:spcAft>
                <a:spcPts val="0"/>
              </a:spcAft>
              <a:buSzPts val="2000"/>
              <a:buFont typeface="Krona One"/>
              <a:buNone/>
              <a:defRPr sz="2667" b="1">
                <a:latin typeface="Krona One"/>
                <a:ea typeface="Krona One"/>
                <a:cs typeface="Krona One"/>
                <a:sym typeface="Krona One"/>
              </a:defRPr>
            </a:lvl7pPr>
            <a:lvl8pPr lvl="7" rtl="0">
              <a:spcBef>
                <a:spcPts val="0"/>
              </a:spcBef>
              <a:spcAft>
                <a:spcPts val="0"/>
              </a:spcAft>
              <a:buSzPts val="2000"/>
              <a:buFont typeface="Krona One"/>
              <a:buNone/>
              <a:defRPr sz="2667" b="1">
                <a:latin typeface="Krona One"/>
                <a:ea typeface="Krona One"/>
                <a:cs typeface="Krona One"/>
                <a:sym typeface="Krona One"/>
              </a:defRPr>
            </a:lvl8pPr>
            <a:lvl9pPr lvl="8"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167" name="Google Shape;167;p13"/>
          <p:cNvSpPr txBox="1">
            <a:spLocks noGrp="1"/>
          </p:cNvSpPr>
          <p:nvPr>
            <p:ph type="subTitle" idx="6"/>
          </p:nvPr>
        </p:nvSpPr>
        <p:spPr>
          <a:xfrm>
            <a:off x="8233233" y="2984333"/>
            <a:ext cx="2728000" cy="87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8" name="Google Shape;168;p13"/>
          <p:cNvSpPr txBox="1">
            <a:spLocks noGrp="1"/>
          </p:cNvSpPr>
          <p:nvPr>
            <p:ph type="title" idx="7" hasCustomPrompt="1"/>
          </p:nvPr>
        </p:nvSpPr>
        <p:spPr>
          <a:xfrm>
            <a:off x="1230767" y="4414167"/>
            <a:ext cx="1824800" cy="10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 name="Google Shape;169;p13"/>
          <p:cNvSpPr txBox="1">
            <a:spLocks noGrp="1"/>
          </p:cNvSpPr>
          <p:nvPr>
            <p:ph type="subTitle" idx="8"/>
          </p:nvPr>
        </p:nvSpPr>
        <p:spPr>
          <a:xfrm>
            <a:off x="3158167" y="4138733"/>
            <a:ext cx="2728000" cy="624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667" b="1">
                <a:latin typeface="Krona One"/>
                <a:ea typeface="Krona One"/>
                <a:cs typeface="Krona One"/>
                <a:sym typeface="Krona One"/>
              </a:defRPr>
            </a:lvl1pPr>
            <a:lvl2pPr lvl="1" rtl="0">
              <a:spcBef>
                <a:spcPts val="0"/>
              </a:spcBef>
              <a:spcAft>
                <a:spcPts val="0"/>
              </a:spcAft>
              <a:buSzPts val="2000"/>
              <a:buFont typeface="Krona One"/>
              <a:buNone/>
              <a:defRPr sz="2667" b="1">
                <a:latin typeface="Krona One"/>
                <a:ea typeface="Krona One"/>
                <a:cs typeface="Krona One"/>
                <a:sym typeface="Krona One"/>
              </a:defRPr>
            </a:lvl2pPr>
            <a:lvl3pPr lvl="2" rtl="0">
              <a:spcBef>
                <a:spcPts val="0"/>
              </a:spcBef>
              <a:spcAft>
                <a:spcPts val="0"/>
              </a:spcAft>
              <a:buSzPts val="2000"/>
              <a:buFont typeface="Krona One"/>
              <a:buNone/>
              <a:defRPr sz="2667" b="1">
                <a:latin typeface="Krona One"/>
                <a:ea typeface="Krona One"/>
                <a:cs typeface="Krona One"/>
                <a:sym typeface="Krona One"/>
              </a:defRPr>
            </a:lvl3pPr>
            <a:lvl4pPr lvl="3" rtl="0">
              <a:spcBef>
                <a:spcPts val="0"/>
              </a:spcBef>
              <a:spcAft>
                <a:spcPts val="0"/>
              </a:spcAft>
              <a:buSzPts val="2000"/>
              <a:buFont typeface="Krona One"/>
              <a:buNone/>
              <a:defRPr sz="2667" b="1">
                <a:latin typeface="Krona One"/>
                <a:ea typeface="Krona One"/>
                <a:cs typeface="Krona One"/>
                <a:sym typeface="Krona One"/>
              </a:defRPr>
            </a:lvl4pPr>
            <a:lvl5pPr lvl="4" rtl="0">
              <a:spcBef>
                <a:spcPts val="0"/>
              </a:spcBef>
              <a:spcAft>
                <a:spcPts val="0"/>
              </a:spcAft>
              <a:buSzPts val="2000"/>
              <a:buFont typeface="Krona One"/>
              <a:buNone/>
              <a:defRPr sz="2667" b="1">
                <a:latin typeface="Krona One"/>
                <a:ea typeface="Krona One"/>
                <a:cs typeface="Krona One"/>
                <a:sym typeface="Krona One"/>
              </a:defRPr>
            </a:lvl5pPr>
            <a:lvl6pPr lvl="5" rtl="0">
              <a:spcBef>
                <a:spcPts val="0"/>
              </a:spcBef>
              <a:spcAft>
                <a:spcPts val="0"/>
              </a:spcAft>
              <a:buSzPts val="2000"/>
              <a:buFont typeface="Krona One"/>
              <a:buNone/>
              <a:defRPr sz="2667" b="1">
                <a:latin typeface="Krona One"/>
                <a:ea typeface="Krona One"/>
                <a:cs typeface="Krona One"/>
                <a:sym typeface="Krona One"/>
              </a:defRPr>
            </a:lvl6pPr>
            <a:lvl7pPr lvl="6" rtl="0">
              <a:spcBef>
                <a:spcPts val="0"/>
              </a:spcBef>
              <a:spcAft>
                <a:spcPts val="0"/>
              </a:spcAft>
              <a:buSzPts val="2000"/>
              <a:buFont typeface="Krona One"/>
              <a:buNone/>
              <a:defRPr sz="2667" b="1">
                <a:latin typeface="Krona One"/>
                <a:ea typeface="Krona One"/>
                <a:cs typeface="Krona One"/>
                <a:sym typeface="Krona One"/>
              </a:defRPr>
            </a:lvl7pPr>
            <a:lvl8pPr lvl="7" rtl="0">
              <a:spcBef>
                <a:spcPts val="0"/>
              </a:spcBef>
              <a:spcAft>
                <a:spcPts val="0"/>
              </a:spcAft>
              <a:buSzPts val="2000"/>
              <a:buFont typeface="Krona One"/>
              <a:buNone/>
              <a:defRPr sz="2667" b="1">
                <a:latin typeface="Krona One"/>
                <a:ea typeface="Krona One"/>
                <a:cs typeface="Krona One"/>
                <a:sym typeface="Krona One"/>
              </a:defRPr>
            </a:lvl8pPr>
            <a:lvl9pPr lvl="8"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170" name="Google Shape;170;p13"/>
          <p:cNvSpPr txBox="1">
            <a:spLocks noGrp="1"/>
          </p:cNvSpPr>
          <p:nvPr>
            <p:ph type="subTitle" idx="9"/>
          </p:nvPr>
        </p:nvSpPr>
        <p:spPr>
          <a:xfrm>
            <a:off x="3158167" y="4874133"/>
            <a:ext cx="2728000" cy="87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1" name="Google Shape;171;p13"/>
          <p:cNvSpPr txBox="1">
            <a:spLocks noGrp="1"/>
          </p:cNvSpPr>
          <p:nvPr>
            <p:ph type="title" idx="13" hasCustomPrompt="1"/>
          </p:nvPr>
        </p:nvSpPr>
        <p:spPr>
          <a:xfrm>
            <a:off x="6305833" y="4414167"/>
            <a:ext cx="1824800" cy="10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2" name="Google Shape;172;p13"/>
          <p:cNvSpPr txBox="1">
            <a:spLocks noGrp="1"/>
          </p:cNvSpPr>
          <p:nvPr>
            <p:ph type="subTitle" idx="14"/>
          </p:nvPr>
        </p:nvSpPr>
        <p:spPr>
          <a:xfrm>
            <a:off x="8233233" y="4138733"/>
            <a:ext cx="2728000" cy="624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667" b="1">
                <a:latin typeface="Krona One"/>
                <a:ea typeface="Krona One"/>
                <a:cs typeface="Krona One"/>
                <a:sym typeface="Krona One"/>
              </a:defRPr>
            </a:lvl1pPr>
            <a:lvl2pPr lvl="1" rtl="0">
              <a:spcBef>
                <a:spcPts val="0"/>
              </a:spcBef>
              <a:spcAft>
                <a:spcPts val="0"/>
              </a:spcAft>
              <a:buSzPts val="2000"/>
              <a:buFont typeface="Krona One"/>
              <a:buNone/>
              <a:defRPr sz="2667" b="1">
                <a:latin typeface="Krona One"/>
                <a:ea typeface="Krona One"/>
                <a:cs typeface="Krona One"/>
                <a:sym typeface="Krona One"/>
              </a:defRPr>
            </a:lvl2pPr>
            <a:lvl3pPr lvl="2" rtl="0">
              <a:spcBef>
                <a:spcPts val="0"/>
              </a:spcBef>
              <a:spcAft>
                <a:spcPts val="0"/>
              </a:spcAft>
              <a:buSzPts val="2000"/>
              <a:buFont typeface="Krona One"/>
              <a:buNone/>
              <a:defRPr sz="2667" b="1">
                <a:latin typeface="Krona One"/>
                <a:ea typeface="Krona One"/>
                <a:cs typeface="Krona One"/>
                <a:sym typeface="Krona One"/>
              </a:defRPr>
            </a:lvl3pPr>
            <a:lvl4pPr lvl="3" rtl="0">
              <a:spcBef>
                <a:spcPts val="0"/>
              </a:spcBef>
              <a:spcAft>
                <a:spcPts val="0"/>
              </a:spcAft>
              <a:buSzPts val="2000"/>
              <a:buFont typeface="Krona One"/>
              <a:buNone/>
              <a:defRPr sz="2667" b="1">
                <a:latin typeface="Krona One"/>
                <a:ea typeface="Krona One"/>
                <a:cs typeface="Krona One"/>
                <a:sym typeface="Krona One"/>
              </a:defRPr>
            </a:lvl4pPr>
            <a:lvl5pPr lvl="4" rtl="0">
              <a:spcBef>
                <a:spcPts val="0"/>
              </a:spcBef>
              <a:spcAft>
                <a:spcPts val="0"/>
              </a:spcAft>
              <a:buSzPts val="2000"/>
              <a:buFont typeface="Krona One"/>
              <a:buNone/>
              <a:defRPr sz="2667" b="1">
                <a:latin typeface="Krona One"/>
                <a:ea typeface="Krona One"/>
                <a:cs typeface="Krona One"/>
                <a:sym typeface="Krona One"/>
              </a:defRPr>
            </a:lvl5pPr>
            <a:lvl6pPr lvl="5" rtl="0">
              <a:spcBef>
                <a:spcPts val="0"/>
              </a:spcBef>
              <a:spcAft>
                <a:spcPts val="0"/>
              </a:spcAft>
              <a:buSzPts val="2000"/>
              <a:buFont typeface="Krona One"/>
              <a:buNone/>
              <a:defRPr sz="2667" b="1">
                <a:latin typeface="Krona One"/>
                <a:ea typeface="Krona One"/>
                <a:cs typeface="Krona One"/>
                <a:sym typeface="Krona One"/>
              </a:defRPr>
            </a:lvl6pPr>
            <a:lvl7pPr lvl="6" rtl="0">
              <a:spcBef>
                <a:spcPts val="0"/>
              </a:spcBef>
              <a:spcAft>
                <a:spcPts val="0"/>
              </a:spcAft>
              <a:buSzPts val="2000"/>
              <a:buFont typeface="Krona One"/>
              <a:buNone/>
              <a:defRPr sz="2667" b="1">
                <a:latin typeface="Krona One"/>
                <a:ea typeface="Krona One"/>
                <a:cs typeface="Krona One"/>
                <a:sym typeface="Krona One"/>
              </a:defRPr>
            </a:lvl7pPr>
            <a:lvl8pPr lvl="7" rtl="0">
              <a:spcBef>
                <a:spcPts val="0"/>
              </a:spcBef>
              <a:spcAft>
                <a:spcPts val="0"/>
              </a:spcAft>
              <a:buSzPts val="2000"/>
              <a:buFont typeface="Krona One"/>
              <a:buNone/>
              <a:defRPr sz="2667" b="1">
                <a:latin typeface="Krona One"/>
                <a:ea typeface="Krona One"/>
                <a:cs typeface="Krona One"/>
                <a:sym typeface="Krona One"/>
              </a:defRPr>
            </a:lvl8pPr>
            <a:lvl9pPr lvl="8"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173" name="Google Shape;173;p13"/>
          <p:cNvSpPr txBox="1">
            <a:spLocks noGrp="1"/>
          </p:cNvSpPr>
          <p:nvPr>
            <p:ph type="subTitle" idx="15"/>
          </p:nvPr>
        </p:nvSpPr>
        <p:spPr>
          <a:xfrm>
            <a:off x="8233233" y="4874133"/>
            <a:ext cx="2728000" cy="87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34725297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92"/>
        <p:cNvGrpSpPr/>
        <p:nvPr/>
      </p:nvGrpSpPr>
      <p:grpSpPr>
        <a:xfrm>
          <a:off x="0" y="0"/>
          <a:ext cx="0" cy="0"/>
          <a:chOff x="0" y="0"/>
          <a:chExt cx="0" cy="0"/>
        </a:xfrm>
      </p:grpSpPr>
      <p:sp>
        <p:nvSpPr>
          <p:cNvPr id="193" name="Google Shape;193;p15"/>
          <p:cNvSpPr/>
          <p:nvPr/>
        </p:nvSpPr>
        <p:spPr>
          <a:xfrm>
            <a:off x="748567" y="614833"/>
            <a:ext cx="10896800" cy="921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5"/>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15"/>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6" name="Google Shape;196;p15"/>
          <p:cNvSpPr/>
          <p:nvPr/>
        </p:nvSpPr>
        <p:spPr>
          <a:xfrm>
            <a:off x="748567" y="1808133"/>
            <a:ext cx="10896800" cy="4555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5"/>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649230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96"/>
        <p:cNvGrpSpPr/>
        <p:nvPr/>
      </p:nvGrpSpPr>
      <p:grpSpPr>
        <a:xfrm>
          <a:off x="0" y="0"/>
          <a:ext cx="0" cy="0"/>
          <a:chOff x="0" y="0"/>
          <a:chExt cx="0" cy="0"/>
        </a:xfrm>
      </p:grpSpPr>
      <p:sp>
        <p:nvSpPr>
          <p:cNvPr id="297" name="Google Shape;297;p20"/>
          <p:cNvSpPr/>
          <p:nvPr/>
        </p:nvSpPr>
        <p:spPr>
          <a:xfrm>
            <a:off x="748567" y="614833"/>
            <a:ext cx="10896800" cy="921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8" name="Google Shape;298;p20"/>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9" name="Google Shape;299;p20"/>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0" name="Google Shape;300;p20"/>
          <p:cNvSpPr/>
          <p:nvPr/>
        </p:nvSpPr>
        <p:spPr>
          <a:xfrm>
            <a:off x="748567" y="1808133"/>
            <a:ext cx="10896800" cy="4555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1" name="Google Shape;301;p20"/>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20"/>
          <p:cNvSpPr txBox="1">
            <a:spLocks noGrp="1"/>
          </p:cNvSpPr>
          <p:nvPr>
            <p:ph type="subTitle" idx="1"/>
          </p:nvPr>
        </p:nvSpPr>
        <p:spPr>
          <a:xfrm>
            <a:off x="1196233" y="2305233"/>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4" name="Google Shape;304;p20"/>
          <p:cNvSpPr txBox="1">
            <a:spLocks noGrp="1"/>
          </p:cNvSpPr>
          <p:nvPr>
            <p:ph type="subTitle" idx="2"/>
          </p:nvPr>
        </p:nvSpPr>
        <p:spPr>
          <a:xfrm>
            <a:off x="1196233" y="3116767"/>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05" name="Google Shape;305;p20"/>
          <p:cNvSpPr txBox="1">
            <a:spLocks noGrp="1"/>
          </p:cNvSpPr>
          <p:nvPr>
            <p:ph type="subTitle" idx="3"/>
          </p:nvPr>
        </p:nvSpPr>
        <p:spPr>
          <a:xfrm>
            <a:off x="4791000" y="2305233"/>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6" name="Google Shape;306;p20"/>
          <p:cNvSpPr txBox="1">
            <a:spLocks noGrp="1"/>
          </p:cNvSpPr>
          <p:nvPr>
            <p:ph type="subTitle" idx="4"/>
          </p:nvPr>
        </p:nvSpPr>
        <p:spPr>
          <a:xfrm>
            <a:off x="4791000" y="3116767"/>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07" name="Google Shape;307;p20"/>
          <p:cNvSpPr txBox="1">
            <a:spLocks noGrp="1"/>
          </p:cNvSpPr>
          <p:nvPr>
            <p:ph type="subTitle" idx="5"/>
          </p:nvPr>
        </p:nvSpPr>
        <p:spPr>
          <a:xfrm>
            <a:off x="8385767" y="2305233"/>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8" name="Google Shape;308;p20"/>
          <p:cNvSpPr txBox="1">
            <a:spLocks noGrp="1"/>
          </p:cNvSpPr>
          <p:nvPr>
            <p:ph type="subTitle" idx="6"/>
          </p:nvPr>
        </p:nvSpPr>
        <p:spPr>
          <a:xfrm>
            <a:off x="8385767" y="3116767"/>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09" name="Google Shape;309;p20"/>
          <p:cNvSpPr txBox="1">
            <a:spLocks noGrp="1"/>
          </p:cNvSpPr>
          <p:nvPr>
            <p:ph type="subTitle" idx="7"/>
          </p:nvPr>
        </p:nvSpPr>
        <p:spPr>
          <a:xfrm>
            <a:off x="1196233" y="4443900"/>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0" name="Google Shape;310;p20"/>
          <p:cNvSpPr txBox="1">
            <a:spLocks noGrp="1"/>
          </p:cNvSpPr>
          <p:nvPr>
            <p:ph type="subTitle" idx="8"/>
          </p:nvPr>
        </p:nvSpPr>
        <p:spPr>
          <a:xfrm>
            <a:off x="1196233" y="5255433"/>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11" name="Google Shape;311;p20"/>
          <p:cNvSpPr txBox="1">
            <a:spLocks noGrp="1"/>
          </p:cNvSpPr>
          <p:nvPr>
            <p:ph type="subTitle" idx="9"/>
          </p:nvPr>
        </p:nvSpPr>
        <p:spPr>
          <a:xfrm>
            <a:off x="4791000" y="4443900"/>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2" name="Google Shape;312;p20"/>
          <p:cNvSpPr txBox="1">
            <a:spLocks noGrp="1"/>
          </p:cNvSpPr>
          <p:nvPr>
            <p:ph type="subTitle" idx="13"/>
          </p:nvPr>
        </p:nvSpPr>
        <p:spPr>
          <a:xfrm>
            <a:off x="4791000" y="5255433"/>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13" name="Google Shape;313;p20"/>
          <p:cNvSpPr txBox="1">
            <a:spLocks noGrp="1"/>
          </p:cNvSpPr>
          <p:nvPr>
            <p:ph type="subTitle" idx="14"/>
          </p:nvPr>
        </p:nvSpPr>
        <p:spPr>
          <a:xfrm>
            <a:off x="8385767" y="4443900"/>
            <a:ext cx="2610000" cy="90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4" name="Google Shape;314;p20"/>
          <p:cNvSpPr txBox="1">
            <a:spLocks noGrp="1"/>
          </p:cNvSpPr>
          <p:nvPr>
            <p:ph type="subTitle" idx="15"/>
          </p:nvPr>
        </p:nvSpPr>
        <p:spPr>
          <a:xfrm>
            <a:off x="8385767" y="5255433"/>
            <a:ext cx="2610000" cy="6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667" b="1">
                <a:latin typeface="Krona One"/>
                <a:ea typeface="Krona One"/>
                <a:cs typeface="Krona One"/>
                <a:sym typeface="Krona One"/>
              </a:defRPr>
            </a:lvl1pPr>
            <a:lvl2pPr lvl="1" algn="ctr" rtl="0">
              <a:spcBef>
                <a:spcPts val="0"/>
              </a:spcBef>
              <a:spcAft>
                <a:spcPts val="0"/>
              </a:spcAft>
              <a:buSzPts val="2000"/>
              <a:buFont typeface="Krona One"/>
              <a:buNone/>
              <a:defRPr sz="2667" b="1">
                <a:latin typeface="Krona One"/>
                <a:ea typeface="Krona One"/>
                <a:cs typeface="Krona One"/>
                <a:sym typeface="Krona One"/>
              </a:defRPr>
            </a:lvl2pPr>
            <a:lvl3pPr lvl="2" algn="ctr" rtl="0">
              <a:spcBef>
                <a:spcPts val="0"/>
              </a:spcBef>
              <a:spcAft>
                <a:spcPts val="0"/>
              </a:spcAft>
              <a:buSzPts val="2000"/>
              <a:buFont typeface="Krona One"/>
              <a:buNone/>
              <a:defRPr sz="2667" b="1">
                <a:latin typeface="Krona One"/>
                <a:ea typeface="Krona One"/>
                <a:cs typeface="Krona One"/>
                <a:sym typeface="Krona One"/>
              </a:defRPr>
            </a:lvl3pPr>
            <a:lvl4pPr lvl="3" algn="ctr" rtl="0">
              <a:spcBef>
                <a:spcPts val="0"/>
              </a:spcBef>
              <a:spcAft>
                <a:spcPts val="0"/>
              </a:spcAft>
              <a:buSzPts val="2000"/>
              <a:buFont typeface="Krona One"/>
              <a:buNone/>
              <a:defRPr sz="2667" b="1">
                <a:latin typeface="Krona One"/>
                <a:ea typeface="Krona One"/>
                <a:cs typeface="Krona One"/>
                <a:sym typeface="Krona One"/>
              </a:defRPr>
            </a:lvl4pPr>
            <a:lvl5pPr lvl="4" algn="ctr" rtl="0">
              <a:spcBef>
                <a:spcPts val="0"/>
              </a:spcBef>
              <a:spcAft>
                <a:spcPts val="0"/>
              </a:spcAft>
              <a:buSzPts val="2000"/>
              <a:buFont typeface="Krona One"/>
              <a:buNone/>
              <a:defRPr sz="2667" b="1">
                <a:latin typeface="Krona One"/>
                <a:ea typeface="Krona One"/>
                <a:cs typeface="Krona One"/>
                <a:sym typeface="Krona One"/>
              </a:defRPr>
            </a:lvl5pPr>
            <a:lvl6pPr lvl="5" algn="ctr" rtl="0">
              <a:spcBef>
                <a:spcPts val="0"/>
              </a:spcBef>
              <a:spcAft>
                <a:spcPts val="0"/>
              </a:spcAft>
              <a:buSzPts val="2000"/>
              <a:buFont typeface="Krona One"/>
              <a:buNone/>
              <a:defRPr sz="2667" b="1">
                <a:latin typeface="Krona One"/>
                <a:ea typeface="Krona One"/>
                <a:cs typeface="Krona One"/>
                <a:sym typeface="Krona One"/>
              </a:defRPr>
            </a:lvl6pPr>
            <a:lvl7pPr lvl="6" algn="ctr" rtl="0">
              <a:spcBef>
                <a:spcPts val="0"/>
              </a:spcBef>
              <a:spcAft>
                <a:spcPts val="0"/>
              </a:spcAft>
              <a:buSzPts val="2000"/>
              <a:buFont typeface="Krona One"/>
              <a:buNone/>
              <a:defRPr sz="2667" b="1">
                <a:latin typeface="Krona One"/>
                <a:ea typeface="Krona One"/>
                <a:cs typeface="Krona One"/>
                <a:sym typeface="Krona One"/>
              </a:defRPr>
            </a:lvl7pPr>
            <a:lvl8pPr lvl="7" algn="ctr" rtl="0">
              <a:spcBef>
                <a:spcPts val="0"/>
              </a:spcBef>
              <a:spcAft>
                <a:spcPts val="0"/>
              </a:spcAft>
              <a:buSzPts val="2000"/>
              <a:buFont typeface="Krona One"/>
              <a:buNone/>
              <a:defRPr sz="2667" b="1">
                <a:latin typeface="Krona One"/>
                <a:ea typeface="Krona One"/>
                <a:cs typeface="Krona One"/>
                <a:sym typeface="Krona One"/>
              </a:defRPr>
            </a:lvl8pPr>
            <a:lvl9pPr lvl="8" algn="ctr" rtl="0">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Tree>
    <p:extLst>
      <p:ext uri="{BB962C8B-B14F-4D97-AF65-F5344CB8AC3E}">
        <p14:creationId xmlns:p14="http://schemas.microsoft.com/office/powerpoint/2010/main" val="219378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85"/>
        <p:cNvGrpSpPr/>
        <p:nvPr/>
      </p:nvGrpSpPr>
      <p:grpSpPr>
        <a:xfrm>
          <a:off x="0" y="0"/>
          <a:ext cx="0" cy="0"/>
          <a:chOff x="0" y="0"/>
          <a:chExt cx="0" cy="0"/>
        </a:xfrm>
      </p:grpSpPr>
      <p:sp>
        <p:nvSpPr>
          <p:cNvPr id="386" name="Google Shape;386;p25"/>
          <p:cNvSpPr/>
          <p:nvPr/>
        </p:nvSpPr>
        <p:spPr>
          <a:xfrm>
            <a:off x="748567" y="830167"/>
            <a:ext cx="10896800" cy="38828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7" name="Google Shape;387;p25"/>
          <p:cNvSpPr/>
          <p:nvPr/>
        </p:nvSpPr>
        <p:spPr>
          <a:xfrm>
            <a:off x="5392167" y="4995067"/>
            <a:ext cx="6253200" cy="1252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8" name="Google Shape;388;p25"/>
          <p:cNvSpPr/>
          <p:nvPr/>
        </p:nvSpPr>
        <p:spPr>
          <a:xfrm>
            <a:off x="647600" y="720000"/>
            <a:ext cx="10896800" cy="388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9" name="Google Shape;389;p25"/>
          <p:cNvSpPr/>
          <p:nvPr/>
        </p:nvSpPr>
        <p:spPr>
          <a:xfrm>
            <a:off x="5291200" y="4884900"/>
            <a:ext cx="6253200" cy="1252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0" name="Google Shape;390;p25"/>
          <p:cNvSpPr/>
          <p:nvPr/>
        </p:nvSpPr>
        <p:spPr>
          <a:xfrm>
            <a:off x="647600" y="719167"/>
            <a:ext cx="108968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1" name="Google Shape;391;p25"/>
          <p:cNvSpPr/>
          <p:nvPr/>
        </p:nvSpPr>
        <p:spPr>
          <a:xfrm>
            <a:off x="960000" y="838567"/>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2" name="Google Shape;392;p25"/>
          <p:cNvSpPr/>
          <p:nvPr/>
        </p:nvSpPr>
        <p:spPr>
          <a:xfrm>
            <a:off x="1207900" y="838567"/>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3" name="Google Shape;393;p25"/>
          <p:cNvSpPr/>
          <p:nvPr/>
        </p:nvSpPr>
        <p:spPr>
          <a:xfrm>
            <a:off x="1455800" y="838567"/>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4" name="Google Shape;394;p25"/>
          <p:cNvSpPr txBox="1">
            <a:spLocks noGrp="1"/>
          </p:cNvSpPr>
          <p:nvPr>
            <p:ph type="ctrTitle"/>
          </p:nvPr>
        </p:nvSpPr>
        <p:spPr>
          <a:xfrm>
            <a:off x="960000" y="1399100"/>
            <a:ext cx="7533600" cy="1033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133" b="1">
                <a:latin typeface="Krona One"/>
                <a:ea typeface="Krona One"/>
                <a:cs typeface="Krona One"/>
                <a:sym typeface="Krona One"/>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395" name="Google Shape;395;p25"/>
          <p:cNvSpPr txBox="1">
            <a:spLocks noGrp="1"/>
          </p:cNvSpPr>
          <p:nvPr>
            <p:ph type="subTitle" idx="1"/>
          </p:nvPr>
        </p:nvSpPr>
        <p:spPr>
          <a:xfrm>
            <a:off x="960000" y="2432300"/>
            <a:ext cx="7533600" cy="5044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667"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667" b="1">
                <a:latin typeface="Krona One"/>
                <a:ea typeface="Krona One"/>
                <a:cs typeface="Krona One"/>
                <a:sym typeface="Krona One"/>
              </a:defRPr>
            </a:lvl2pPr>
            <a:lvl3pPr lvl="2">
              <a:spcBef>
                <a:spcPts val="0"/>
              </a:spcBef>
              <a:spcAft>
                <a:spcPts val="0"/>
              </a:spcAft>
              <a:buSzPts val="2000"/>
              <a:buFont typeface="Krona One"/>
              <a:buNone/>
              <a:defRPr sz="2667" b="1">
                <a:latin typeface="Krona One"/>
                <a:ea typeface="Krona One"/>
                <a:cs typeface="Krona One"/>
                <a:sym typeface="Krona One"/>
              </a:defRPr>
            </a:lvl3pPr>
            <a:lvl4pPr lvl="3">
              <a:spcBef>
                <a:spcPts val="0"/>
              </a:spcBef>
              <a:spcAft>
                <a:spcPts val="0"/>
              </a:spcAft>
              <a:buSzPts val="2000"/>
              <a:buFont typeface="Krona One"/>
              <a:buNone/>
              <a:defRPr sz="2667" b="1">
                <a:latin typeface="Krona One"/>
                <a:ea typeface="Krona One"/>
                <a:cs typeface="Krona One"/>
                <a:sym typeface="Krona One"/>
              </a:defRPr>
            </a:lvl4pPr>
            <a:lvl5pPr lvl="4">
              <a:spcBef>
                <a:spcPts val="0"/>
              </a:spcBef>
              <a:spcAft>
                <a:spcPts val="0"/>
              </a:spcAft>
              <a:buSzPts val="2000"/>
              <a:buFont typeface="Krona One"/>
              <a:buNone/>
              <a:defRPr sz="2667" b="1">
                <a:latin typeface="Krona One"/>
                <a:ea typeface="Krona One"/>
                <a:cs typeface="Krona One"/>
                <a:sym typeface="Krona One"/>
              </a:defRPr>
            </a:lvl5pPr>
            <a:lvl6pPr lvl="5">
              <a:spcBef>
                <a:spcPts val="0"/>
              </a:spcBef>
              <a:spcAft>
                <a:spcPts val="0"/>
              </a:spcAft>
              <a:buSzPts val="2000"/>
              <a:buFont typeface="Krona One"/>
              <a:buNone/>
              <a:defRPr sz="2667" b="1">
                <a:latin typeface="Krona One"/>
                <a:ea typeface="Krona One"/>
                <a:cs typeface="Krona One"/>
                <a:sym typeface="Krona One"/>
              </a:defRPr>
            </a:lvl6pPr>
            <a:lvl7pPr lvl="6">
              <a:spcBef>
                <a:spcPts val="0"/>
              </a:spcBef>
              <a:spcAft>
                <a:spcPts val="0"/>
              </a:spcAft>
              <a:buSzPts val="2000"/>
              <a:buFont typeface="Krona One"/>
              <a:buNone/>
              <a:defRPr sz="2667" b="1">
                <a:latin typeface="Krona One"/>
                <a:ea typeface="Krona One"/>
                <a:cs typeface="Krona One"/>
                <a:sym typeface="Krona One"/>
              </a:defRPr>
            </a:lvl7pPr>
            <a:lvl8pPr lvl="7">
              <a:spcBef>
                <a:spcPts val="0"/>
              </a:spcBef>
              <a:spcAft>
                <a:spcPts val="0"/>
              </a:spcAft>
              <a:buSzPts val="2000"/>
              <a:buFont typeface="Krona One"/>
              <a:buNone/>
              <a:defRPr sz="2667" b="1">
                <a:latin typeface="Krona One"/>
                <a:ea typeface="Krona One"/>
                <a:cs typeface="Krona One"/>
                <a:sym typeface="Krona One"/>
              </a:defRPr>
            </a:lvl8pPr>
            <a:lvl9pPr lvl="8">
              <a:spcBef>
                <a:spcPts val="0"/>
              </a:spcBef>
              <a:spcAft>
                <a:spcPts val="0"/>
              </a:spcAft>
              <a:buSzPts val="2000"/>
              <a:buFont typeface="Krona One"/>
              <a:buNone/>
              <a:defRPr sz="2667"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960000" y="3065500"/>
            <a:ext cx="3682800" cy="1139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5603600" y="5178527"/>
            <a:ext cx="5726800" cy="6036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400"/>
              </a:spcBef>
              <a:spcAft>
                <a:spcPts val="0"/>
              </a:spcAft>
              <a:buNone/>
            </a:pPr>
            <a:r>
              <a:rPr lang="en" sz="1333" b="1">
                <a:solidFill>
                  <a:schemeClr val="dk1"/>
                </a:solidFill>
                <a:latin typeface="Miriam Libre"/>
                <a:ea typeface="Miriam Libre"/>
                <a:cs typeface="Miriam Libre"/>
                <a:sym typeface="Miriam Libre"/>
              </a:rPr>
              <a:t>CREDITS: </a:t>
            </a:r>
            <a:r>
              <a:rPr lang="en" sz="1333">
                <a:solidFill>
                  <a:schemeClr val="dk1"/>
                </a:solidFill>
                <a:latin typeface="Miriam Libre"/>
                <a:ea typeface="Miriam Libre"/>
                <a:cs typeface="Miriam Libre"/>
                <a:sym typeface="Miriam Libre"/>
              </a:rPr>
              <a:t>This presentation template was created by </a:t>
            </a:r>
            <a:r>
              <a:rPr lang="en" sz="1333"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333">
                <a:solidFill>
                  <a:schemeClr val="dk1"/>
                </a:solidFill>
                <a:latin typeface="Miriam Libre"/>
                <a:ea typeface="Miriam Libre"/>
                <a:cs typeface="Miriam Libre"/>
                <a:sym typeface="Miriam Libre"/>
              </a:rPr>
              <a:t>, including icons by </a:t>
            </a:r>
            <a:r>
              <a:rPr lang="en" sz="1333"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333">
                <a:solidFill>
                  <a:schemeClr val="dk1"/>
                </a:solidFill>
                <a:latin typeface="Miriam Libre"/>
                <a:ea typeface="Miriam Libre"/>
                <a:cs typeface="Miriam Libre"/>
                <a:sym typeface="Miriam Libre"/>
              </a:rPr>
              <a:t> and infographics &amp; images by </a:t>
            </a:r>
            <a:r>
              <a:rPr lang="en" sz="1333"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333" b="1">
              <a:solidFill>
                <a:schemeClr val="dk1"/>
              </a:solidFill>
              <a:latin typeface="Miriam Libre"/>
              <a:ea typeface="Miriam Libre"/>
              <a:cs typeface="Miriam Libre"/>
              <a:sym typeface="Miriam Libre"/>
            </a:endParaRPr>
          </a:p>
        </p:txBody>
      </p:sp>
    </p:spTree>
    <p:extLst>
      <p:ext uri="{BB962C8B-B14F-4D97-AF65-F5344CB8AC3E}">
        <p14:creationId xmlns:p14="http://schemas.microsoft.com/office/powerpoint/2010/main" val="27272814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98"/>
        <p:cNvGrpSpPr/>
        <p:nvPr/>
      </p:nvGrpSpPr>
      <p:grpSpPr>
        <a:xfrm>
          <a:off x="0" y="0"/>
          <a:ext cx="0" cy="0"/>
          <a:chOff x="0" y="0"/>
          <a:chExt cx="0" cy="0"/>
        </a:xfrm>
      </p:grpSpPr>
      <p:sp>
        <p:nvSpPr>
          <p:cNvPr id="399" name="Google Shape;399;p26"/>
          <p:cNvSpPr/>
          <p:nvPr/>
        </p:nvSpPr>
        <p:spPr>
          <a:xfrm>
            <a:off x="748567" y="614833"/>
            <a:ext cx="10896800" cy="921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0" name="Google Shape;400;p26"/>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1" name="Google Shape;401;p26"/>
          <p:cNvSpPr/>
          <p:nvPr/>
        </p:nvSpPr>
        <p:spPr>
          <a:xfrm>
            <a:off x="748567" y="1808133"/>
            <a:ext cx="10896800" cy="4555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2" name="Google Shape;402;p26"/>
          <p:cNvSpPr/>
          <p:nvPr/>
        </p:nvSpPr>
        <p:spPr>
          <a:xfrm>
            <a:off x="647600" y="1697800"/>
            <a:ext cx="10896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3" name="Google Shape;403;p26"/>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382490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4"/>
        <p:cNvGrpSpPr/>
        <p:nvPr/>
      </p:nvGrpSpPr>
      <p:grpSpPr>
        <a:xfrm>
          <a:off x="0" y="0"/>
          <a:ext cx="0" cy="0"/>
          <a:chOff x="0" y="0"/>
          <a:chExt cx="0" cy="0"/>
        </a:xfrm>
      </p:grpSpPr>
      <p:sp>
        <p:nvSpPr>
          <p:cNvPr id="405" name="Google Shape;405;p27"/>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6" name="Google Shape;406;p27"/>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7" name="Google Shape;407;p27"/>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8" name="Google Shape;408;p27"/>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9" name="Google Shape;409;p27"/>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0" name="Google Shape;410;p27"/>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27"/>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2" name="Google Shape;412;p27"/>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3" name="Google Shape;413;p27"/>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7"/>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7"/>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7"/>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7"/>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7"/>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19300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748567" y="1808800"/>
            <a:ext cx="52100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8"/>
          <p:cNvSpPr/>
          <p:nvPr/>
        </p:nvSpPr>
        <p:spPr>
          <a:xfrm>
            <a:off x="647600" y="1698633"/>
            <a:ext cx="52100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8"/>
          <p:cNvSpPr/>
          <p:nvPr/>
        </p:nvSpPr>
        <p:spPr>
          <a:xfrm>
            <a:off x="647600" y="1697800"/>
            <a:ext cx="52100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28"/>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28"/>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28"/>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6" name="Google Shape;426;p28"/>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7" name="Google Shape;427;p28"/>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8" name="Google Shape;428;p28"/>
          <p:cNvSpPr/>
          <p:nvPr/>
        </p:nvSpPr>
        <p:spPr>
          <a:xfrm>
            <a:off x="11074733" y="614833"/>
            <a:ext cx="314800" cy="314800"/>
          </a:xfrm>
          <a:prstGeom prst="mathMultiply">
            <a:avLst>
              <a:gd name="adj1" fmla="val 1928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9" name="Google Shape;429;p28"/>
          <p:cNvSpPr/>
          <p:nvPr/>
        </p:nvSpPr>
        <p:spPr>
          <a:xfrm>
            <a:off x="6435367" y="1808800"/>
            <a:ext cx="52100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0" name="Google Shape;430;p28"/>
          <p:cNvSpPr/>
          <p:nvPr/>
        </p:nvSpPr>
        <p:spPr>
          <a:xfrm>
            <a:off x="6334400" y="1698633"/>
            <a:ext cx="52100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1" name="Google Shape;431;p28"/>
          <p:cNvSpPr/>
          <p:nvPr/>
        </p:nvSpPr>
        <p:spPr>
          <a:xfrm>
            <a:off x="6334400" y="1697800"/>
            <a:ext cx="5210000" cy="3672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2" name="Google Shape;432;p28"/>
          <p:cNvSpPr/>
          <p:nvPr/>
        </p:nvSpPr>
        <p:spPr>
          <a:xfrm>
            <a:off x="66468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3" name="Google Shape;433;p28"/>
          <p:cNvSpPr/>
          <p:nvPr/>
        </p:nvSpPr>
        <p:spPr>
          <a:xfrm>
            <a:off x="68947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4" name="Google Shape;434;p28"/>
          <p:cNvSpPr/>
          <p:nvPr/>
        </p:nvSpPr>
        <p:spPr>
          <a:xfrm>
            <a:off x="71426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629359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871485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8.png"/><Relationship Id="rId5" Type="http://schemas.openxmlformats.org/officeDocument/2006/relationships/theme" Target="../theme/theme3.xml"/><Relationship Id="rId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8.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theme" Target="../theme/theme4.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6/10/2025</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2089669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extLst>
      <p:ext uri="{BB962C8B-B14F-4D97-AF65-F5344CB8AC3E}">
        <p14:creationId xmlns:p14="http://schemas.microsoft.com/office/powerpoint/2010/main" val="195246008"/>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extLst>
      <p:ext uri="{BB962C8B-B14F-4D97-AF65-F5344CB8AC3E}">
        <p14:creationId xmlns:p14="http://schemas.microsoft.com/office/powerpoint/2010/main" val="2203583182"/>
      </p:ext>
    </p:extLst>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hyperlink" Target="mailto:techoutreach@hyland.com" TargetMode="Externa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hyperlink" Target="mailto:joseph.maxwell@hyland.co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mailto:techoutreach@hyland.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hyperlink" Target="https://pages.onbase.net/HRPorta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hub.onbase.n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12.jfif"/><Relationship Id="rId5" Type="http://schemas.openxmlformats.org/officeDocument/2006/relationships/image" Target="../media/image11.jfif"/><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9.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4.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posts/hyland-software_stem-techoutreach-stemeducation-activity-7331426842068824065-A91o?utm_source=share&amp;utm_medium=member_desktop&amp;rcm=ACoAAAueRg8BKm68rue0YJIt-6B5Oa57MZgT_yk" TargetMode="External"/><Relationship Id="rId2" Type="http://schemas.openxmlformats.org/officeDocument/2006/relationships/notesSlide" Target="../notesSlides/notesSlide4.xml"/><Relationship Id="rId1" Type="http://schemas.openxmlformats.org/officeDocument/2006/relationships/slideLayout" Target="../slideLayouts/slideLayout74.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a:xfrm>
            <a:off x="0" y="1122363"/>
            <a:ext cx="12192000" cy="2387600"/>
          </a:xfrm>
        </p:spPr>
        <p:txBody>
          <a:bodyPr/>
          <a:lstStyle/>
          <a:p>
            <a:r>
              <a:rPr lang="en-US" dirty="0"/>
              <a:t>Hyland x PEEKE Internship 2025</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dirty="0">
                <a:solidFill>
                  <a:srgbClr val="333333"/>
                </a:solidFill>
                <a:highlight>
                  <a:srgbClr val="FFFFFF"/>
                </a:highlight>
                <a:latin typeface="Inter" panose="02000503000000020004" pitchFamily="2" charset="0"/>
              </a:rPr>
              <a:t>Welcome!</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FC5D-1905-0C62-C286-D26BD51257EE}"/>
              </a:ext>
            </a:extLst>
          </p:cNvPr>
          <p:cNvSpPr>
            <a:spLocks noGrp="1"/>
          </p:cNvSpPr>
          <p:nvPr>
            <p:ph type="title"/>
          </p:nvPr>
        </p:nvSpPr>
        <p:spPr/>
        <p:txBody>
          <a:bodyPr/>
          <a:lstStyle/>
          <a:p>
            <a:r>
              <a:rPr lang="en-US" dirty="0"/>
              <a:t>Today’s Agenda	</a:t>
            </a:r>
          </a:p>
        </p:txBody>
      </p:sp>
      <p:graphicFrame>
        <p:nvGraphicFramePr>
          <p:cNvPr id="4" name="Content Placeholder 3">
            <a:extLst>
              <a:ext uri="{FF2B5EF4-FFF2-40B4-BE49-F238E27FC236}">
                <a16:creationId xmlns:a16="http://schemas.microsoft.com/office/drawing/2014/main" id="{ABFAF722-C97F-3CD5-72C4-F5770906E7ED}"/>
              </a:ext>
            </a:extLst>
          </p:cNvPr>
          <p:cNvGraphicFramePr>
            <a:graphicFrameLocks noGrp="1"/>
          </p:cNvGraphicFramePr>
          <p:nvPr>
            <p:ph idx="1"/>
            <p:extLst>
              <p:ext uri="{D42A27DB-BD31-4B8C-83A1-F6EECF244321}">
                <p14:modId xmlns:p14="http://schemas.microsoft.com/office/powerpoint/2010/main" val="1670642941"/>
              </p:ext>
            </p:extLst>
          </p:nvPr>
        </p:nvGraphicFramePr>
        <p:xfrm>
          <a:off x="922282" y="1690688"/>
          <a:ext cx="10515600" cy="46634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3293292580"/>
                    </a:ext>
                  </a:extLst>
                </a:gridCol>
                <a:gridCol w="6781800">
                  <a:extLst>
                    <a:ext uri="{9D8B030D-6E8A-4147-A177-3AD203B41FA5}">
                      <a16:colId xmlns:a16="http://schemas.microsoft.com/office/drawing/2014/main" val="2559934326"/>
                    </a:ext>
                  </a:extLst>
                </a:gridCol>
              </a:tblGrid>
              <a:tr h="370840">
                <a:tc>
                  <a:txBody>
                    <a:bodyPr/>
                    <a:lstStyle/>
                    <a:p>
                      <a:r>
                        <a:rPr lang="en-US" sz="2800" dirty="0"/>
                        <a:t>Time</a:t>
                      </a:r>
                    </a:p>
                  </a:txBody>
                  <a:tcPr/>
                </a:tc>
                <a:tc>
                  <a:txBody>
                    <a:bodyPr/>
                    <a:lstStyle/>
                    <a:p>
                      <a:r>
                        <a:rPr lang="en-US" sz="2800" dirty="0"/>
                        <a:t>Activity</a:t>
                      </a:r>
                    </a:p>
                  </a:txBody>
                  <a:tcPr/>
                </a:tc>
                <a:extLst>
                  <a:ext uri="{0D108BD9-81ED-4DB2-BD59-A6C34878D82A}">
                    <a16:rowId xmlns:a16="http://schemas.microsoft.com/office/drawing/2014/main" val="1748001965"/>
                  </a:ext>
                </a:extLst>
              </a:tr>
              <a:tr h="370840">
                <a:tc>
                  <a:txBody>
                    <a:bodyPr/>
                    <a:lstStyle/>
                    <a:p>
                      <a:r>
                        <a:rPr lang="en-US" sz="2800" dirty="0"/>
                        <a:t>10-10:30a</a:t>
                      </a:r>
                    </a:p>
                  </a:txBody>
                  <a:tcPr>
                    <a:solidFill>
                      <a:schemeClr val="accent2"/>
                    </a:solidFill>
                  </a:tcPr>
                </a:tc>
                <a:tc>
                  <a:txBody>
                    <a:bodyPr/>
                    <a:lstStyle/>
                    <a:p>
                      <a:r>
                        <a:rPr lang="en-US" sz="2800" dirty="0"/>
                        <a:t>Welcome : - )</a:t>
                      </a:r>
                    </a:p>
                  </a:txBody>
                  <a:tcPr>
                    <a:solidFill>
                      <a:schemeClr val="accent2"/>
                    </a:solidFill>
                  </a:tcPr>
                </a:tc>
                <a:extLst>
                  <a:ext uri="{0D108BD9-81ED-4DB2-BD59-A6C34878D82A}">
                    <a16:rowId xmlns:a16="http://schemas.microsoft.com/office/drawing/2014/main" val="255919929"/>
                  </a:ext>
                </a:extLst>
              </a:tr>
              <a:tr h="370840">
                <a:tc>
                  <a:txBody>
                    <a:bodyPr/>
                    <a:lstStyle/>
                    <a:p>
                      <a:r>
                        <a:rPr lang="en-US" sz="2800" dirty="0"/>
                        <a:t>10:30-11a</a:t>
                      </a:r>
                    </a:p>
                  </a:txBody>
                  <a:tcPr/>
                </a:tc>
                <a:tc>
                  <a:txBody>
                    <a:bodyPr/>
                    <a:lstStyle/>
                    <a:p>
                      <a:r>
                        <a:rPr lang="en-US" sz="2800" dirty="0"/>
                        <a:t>IS Setup</a:t>
                      </a:r>
                    </a:p>
                  </a:txBody>
                  <a:tcPr/>
                </a:tc>
                <a:extLst>
                  <a:ext uri="{0D108BD9-81ED-4DB2-BD59-A6C34878D82A}">
                    <a16:rowId xmlns:a16="http://schemas.microsoft.com/office/drawing/2014/main" val="315102135"/>
                  </a:ext>
                </a:extLst>
              </a:tr>
              <a:tr h="370840">
                <a:tc>
                  <a:txBody>
                    <a:bodyPr/>
                    <a:lstStyle/>
                    <a:p>
                      <a:r>
                        <a:rPr lang="en-US" sz="2800" dirty="0"/>
                        <a:t>11-11:30a</a:t>
                      </a:r>
                    </a:p>
                  </a:txBody>
                  <a:tcPr/>
                </a:tc>
                <a:tc>
                  <a:txBody>
                    <a:bodyPr/>
                    <a:lstStyle/>
                    <a:p>
                      <a:r>
                        <a:rPr lang="en-US" sz="2800" dirty="0"/>
                        <a:t>Mini Tour</a:t>
                      </a:r>
                    </a:p>
                  </a:txBody>
                  <a:tcPr/>
                </a:tc>
                <a:extLst>
                  <a:ext uri="{0D108BD9-81ED-4DB2-BD59-A6C34878D82A}">
                    <a16:rowId xmlns:a16="http://schemas.microsoft.com/office/drawing/2014/main" val="2051049926"/>
                  </a:ext>
                </a:extLst>
              </a:tr>
              <a:tr h="370840">
                <a:tc>
                  <a:txBody>
                    <a:bodyPr/>
                    <a:lstStyle/>
                    <a:p>
                      <a:r>
                        <a:rPr lang="en-US" sz="2800" dirty="0"/>
                        <a:t>11:30-12:30p</a:t>
                      </a:r>
                    </a:p>
                  </a:txBody>
                  <a:tcPr/>
                </a:tc>
                <a:tc>
                  <a:txBody>
                    <a:bodyPr/>
                    <a:lstStyle/>
                    <a:p>
                      <a:r>
                        <a:rPr lang="en-US" sz="2800" dirty="0"/>
                        <a:t>Team Meet &amp; Greet</a:t>
                      </a:r>
                    </a:p>
                  </a:txBody>
                  <a:tcPr/>
                </a:tc>
                <a:extLst>
                  <a:ext uri="{0D108BD9-81ED-4DB2-BD59-A6C34878D82A}">
                    <a16:rowId xmlns:a16="http://schemas.microsoft.com/office/drawing/2014/main" val="3275496944"/>
                  </a:ext>
                </a:extLst>
              </a:tr>
              <a:tr h="370840">
                <a:tc>
                  <a:txBody>
                    <a:bodyPr/>
                    <a:lstStyle/>
                    <a:p>
                      <a:r>
                        <a:rPr lang="en-US" sz="2800" dirty="0"/>
                        <a:t>12:30-1p</a:t>
                      </a:r>
                    </a:p>
                  </a:txBody>
                  <a:tcPr/>
                </a:tc>
                <a:tc>
                  <a:txBody>
                    <a:bodyPr/>
                    <a:lstStyle/>
                    <a:p>
                      <a:r>
                        <a:rPr lang="en-US" sz="2800" dirty="0"/>
                        <a:t>Lunch</a:t>
                      </a:r>
                    </a:p>
                  </a:txBody>
                  <a:tcPr/>
                </a:tc>
                <a:extLst>
                  <a:ext uri="{0D108BD9-81ED-4DB2-BD59-A6C34878D82A}">
                    <a16:rowId xmlns:a16="http://schemas.microsoft.com/office/drawing/2014/main" val="900689837"/>
                  </a:ext>
                </a:extLst>
              </a:tr>
              <a:tr h="370840">
                <a:tc>
                  <a:txBody>
                    <a:bodyPr/>
                    <a:lstStyle/>
                    <a:p>
                      <a:r>
                        <a:rPr lang="en-US" sz="2800" dirty="0"/>
                        <a:t>1-2p</a:t>
                      </a:r>
                    </a:p>
                  </a:txBody>
                  <a:tcPr/>
                </a:tc>
                <a:tc>
                  <a:txBody>
                    <a:bodyPr/>
                    <a:lstStyle/>
                    <a:p>
                      <a:r>
                        <a:rPr lang="en-US" sz="2800" dirty="0"/>
                        <a:t>Project Introduction</a:t>
                      </a:r>
                    </a:p>
                  </a:txBody>
                  <a:tcPr/>
                </a:tc>
                <a:extLst>
                  <a:ext uri="{0D108BD9-81ED-4DB2-BD59-A6C34878D82A}">
                    <a16:rowId xmlns:a16="http://schemas.microsoft.com/office/drawing/2014/main" val="4005425327"/>
                  </a:ext>
                </a:extLst>
              </a:tr>
              <a:tr h="370840">
                <a:tc>
                  <a:txBody>
                    <a:bodyPr/>
                    <a:lstStyle/>
                    <a:p>
                      <a:r>
                        <a:rPr lang="en-US" sz="2800" dirty="0"/>
                        <a:t>2-2:30p</a:t>
                      </a:r>
                    </a:p>
                  </a:txBody>
                  <a:tcPr/>
                </a:tc>
                <a:tc>
                  <a:txBody>
                    <a:bodyPr/>
                    <a:lstStyle/>
                    <a:p>
                      <a:r>
                        <a:rPr lang="en-US" sz="2800" dirty="0"/>
                        <a:t>Tech Outreach Team Meeting</a:t>
                      </a:r>
                    </a:p>
                  </a:txBody>
                  <a:tcPr/>
                </a:tc>
                <a:extLst>
                  <a:ext uri="{0D108BD9-81ED-4DB2-BD59-A6C34878D82A}">
                    <a16:rowId xmlns:a16="http://schemas.microsoft.com/office/drawing/2014/main" val="2553725354"/>
                  </a:ext>
                </a:extLst>
              </a:tr>
              <a:tr h="370840">
                <a:tc>
                  <a:txBody>
                    <a:bodyPr/>
                    <a:lstStyle/>
                    <a:p>
                      <a:r>
                        <a:rPr lang="en-US" sz="2800" dirty="0"/>
                        <a:t>2:30-4p</a:t>
                      </a:r>
                    </a:p>
                  </a:txBody>
                  <a:tcPr/>
                </a:tc>
                <a:tc>
                  <a:txBody>
                    <a:bodyPr/>
                    <a:lstStyle/>
                    <a:p>
                      <a:r>
                        <a:rPr lang="en-US" sz="2800" dirty="0"/>
                        <a:t>Desk Time</a:t>
                      </a:r>
                    </a:p>
                  </a:txBody>
                  <a:tcPr/>
                </a:tc>
                <a:extLst>
                  <a:ext uri="{0D108BD9-81ED-4DB2-BD59-A6C34878D82A}">
                    <a16:rowId xmlns:a16="http://schemas.microsoft.com/office/drawing/2014/main" val="973790236"/>
                  </a:ext>
                </a:extLst>
              </a:tr>
            </a:tbl>
          </a:graphicData>
        </a:graphic>
      </p:graphicFrame>
    </p:spTree>
    <p:extLst>
      <p:ext uri="{BB962C8B-B14F-4D97-AF65-F5344CB8AC3E}">
        <p14:creationId xmlns:p14="http://schemas.microsoft.com/office/powerpoint/2010/main" val="125564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3092B-C2FC-5012-5A9F-D4DF508F1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9ACD5-1096-0A85-A172-E7115E7D9FA9}"/>
              </a:ext>
            </a:extLst>
          </p:cNvPr>
          <p:cNvSpPr>
            <a:spLocks noGrp="1"/>
          </p:cNvSpPr>
          <p:nvPr>
            <p:ph type="ctrTitle"/>
          </p:nvPr>
        </p:nvSpPr>
        <p:spPr/>
        <p:txBody>
          <a:bodyPr/>
          <a:lstStyle/>
          <a:p>
            <a:r>
              <a:rPr lang="en-US" dirty="0"/>
              <a:t>Things You Need To Know</a:t>
            </a:r>
          </a:p>
        </p:txBody>
      </p:sp>
      <p:sp>
        <p:nvSpPr>
          <p:cNvPr id="3" name="Subtitle 2">
            <a:extLst>
              <a:ext uri="{FF2B5EF4-FFF2-40B4-BE49-F238E27FC236}">
                <a16:creationId xmlns:a16="http://schemas.microsoft.com/office/drawing/2014/main" id="{C0057057-BB98-2417-643C-FB54FF8E93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361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THINGS TO REMEMBER</a:t>
            </a:r>
          </a:p>
        </p:txBody>
      </p:sp>
      <p:pic>
        <p:nvPicPr>
          <p:cNvPr id="10" name="Content Placeholder 9" descr="Mouse with solid fill">
            <a:extLst>
              <a:ext uri="{FF2B5EF4-FFF2-40B4-BE49-F238E27FC236}">
                <a16:creationId xmlns:a16="http://schemas.microsoft.com/office/drawing/2014/main" id="{5A8FD6CD-0763-8B9C-AB2E-7DFB275CEBA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991811" y="2192264"/>
            <a:ext cx="1422405" cy="1422405"/>
          </a:xfrm>
        </p:spPr>
      </p:pic>
      <p:sp>
        <p:nvSpPr>
          <p:cNvPr id="7" name="TextBox 6">
            <a:extLst>
              <a:ext uri="{FF2B5EF4-FFF2-40B4-BE49-F238E27FC236}">
                <a16:creationId xmlns:a16="http://schemas.microsoft.com/office/drawing/2014/main" id="{0E43BE9C-A98B-EDA9-1576-585E0B332D5D}"/>
              </a:ext>
            </a:extLst>
          </p:cNvPr>
          <p:cNvSpPr txBox="1"/>
          <p:nvPr/>
        </p:nvSpPr>
        <p:spPr>
          <a:xfrm>
            <a:off x="1099373" y="3996433"/>
            <a:ext cx="3457043" cy="615553"/>
          </a:xfrm>
          <a:prstGeom prst="rect">
            <a:avLst/>
          </a:prstGeom>
          <a:noFill/>
        </p:spPr>
        <p:txBody>
          <a:bodyPr wrap="square" lIns="91440" tIns="45720" rIns="91440" bIns="45720" rtlCol="0" anchor="t">
            <a:spAutoFit/>
          </a:bodyPr>
          <a:lstStyle/>
          <a:p>
            <a:pPr algn="ctr"/>
            <a:r>
              <a:rPr lang="en-US" b="1" dirty="0">
                <a:hlinkClick r:id="rId5"/>
              </a:rPr>
              <a:t>techoutreach@hyland.com</a:t>
            </a:r>
            <a:r>
              <a:rPr lang="en-US" b="1" dirty="0"/>
              <a:t> </a:t>
            </a:r>
          </a:p>
          <a:p>
            <a:pPr algn="ctr"/>
            <a:endParaRPr lang="en-US" sz="1600" dirty="0"/>
          </a:p>
        </p:txBody>
      </p:sp>
      <p:pic>
        <p:nvPicPr>
          <p:cNvPr id="14" name="Graphic 13" descr="Open envelope with solid fill">
            <a:extLst>
              <a:ext uri="{FF2B5EF4-FFF2-40B4-BE49-F238E27FC236}">
                <a16:creationId xmlns:a16="http://schemas.microsoft.com/office/drawing/2014/main" id="{1483A754-83EE-8362-FA23-ECBDDB7CBB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9100" y="2341695"/>
            <a:ext cx="1325252" cy="1325252"/>
          </a:xfrm>
          <a:prstGeom prst="rect">
            <a:avLst/>
          </a:prstGeom>
        </p:spPr>
      </p:pic>
      <p:cxnSp>
        <p:nvCxnSpPr>
          <p:cNvPr id="16" name="Straight Connector 15">
            <a:extLst>
              <a:ext uri="{FF2B5EF4-FFF2-40B4-BE49-F238E27FC236}">
                <a16:creationId xmlns:a16="http://schemas.microsoft.com/office/drawing/2014/main" id="{52C8F216-79D0-87BE-4D38-27D6D6DD8CB3}"/>
              </a:ext>
            </a:extLst>
          </p:cNvPr>
          <p:cNvCxnSpPr>
            <a:cxnSpLocks/>
          </p:cNvCxnSpPr>
          <p:nvPr/>
        </p:nvCxnSpPr>
        <p:spPr>
          <a:xfrm>
            <a:off x="5867400" y="2154789"/>
            <a:ext cx="0" cy="3121753"/>
          </a:xfrm>
          <a:prstGeom prst="line">
            <a:avLst/>
          </a:prstGeom>
          <a:ln w="12700">
            <a:solidFill>
              <a:srgbClr val="98989A"/>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EFBB24E-6033-C8C7-CA95-AF1A3EAE3684}"/>
              </a:ext>
            </a:extLst>
          </p:cNvPr>
          <p:cNvSpPr txBox="1"/>
          <p:nvPr/>
        </p:nvSpPr>
        <p:spPr>
          <a:xfrm>
            <a:off x="7178377" y="3946539"/>
            <a:ext cx="3046698" cy="923330"/>
          </a:xfrm>
          <a:prstGeom prst="rect">
            <a:avLst/>
          </a:prstGeom>
          <a:noFill/>
        </p:spPr>
        <p:txBody>
          <a:bodyPr wrap="square" rtlCol="0">
            <a:spAutoFit/>
          </a:bodyPr>
          <a:lstStyle/>
          <a:p>
            <a:pPr algn="ctr"/>
            <a:r>
              <a:rPr lang="en-US" b="1" dirty="0"/>
              <a:t>Your Email</a:t>
            </a:r>
          </a:p>
          <a:p>
            <a:pPr algn="ctr"/>
            <a:endParaRPr lang="en-US" dirty="0"/>
          </a:p>
          <a:p>
            <a:pPr algn="ctr"/>
            <a:r>
              <a:rPr lang="en-US" dirty="0"/>
              <a:t>First.Last@Hyland.com</a:t>
            </a:r>
          </a:p>
        </p:txBody>
      </p:sp>
    </p:spTree>
    <p:extLst>
      <p:ext uri="{BB962C8B-B14F-4D97-AF65-F5344CB8AC3E}">
        <p14:creationId xmlns:p14="http://schemas.microsoft.com/office/powerpoint/2010/main" val="34247106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WORK SCHEDULE</a:t>
            </a:r>
          </a:p>
        </p:txBody>
      </p:sp>
      <p:sp>
        <p:nvSpPr>
          <p:cNvPr id="8" name="Content Placeholder 2">
            <a:extLst>
              <a:ext uri="{FF2B5EF4-FFF2-40B4-BE49-F238E27FC236}">
                <a16:creationId xmlns:a16="http://schemas.microsoft.com/office/drawing/2014/main" id="{6EEE7441-3386-39CA-7F1B-2AAAC02817DC}"/>
              </a:ext>
            </a:extLst>
          </p:cNvPr>
          <p:cNvSpPr txBox="1">
            <a:spLocks/>
          </p:cNvSpPr>
          <p:nvPr/>
        </p:nvSpPr>
        <p:spPr>
          <a:xfrm>
            <a:off x="1180483" y="4045184"/>
            <a:ext cx="4133141" cy="3667495"/>
          </a:xfrm>
          <a:prstGeom prst="rect">
            <a:avLst/>
          </a:prstGeom>
        </p:spPr>
        <p:txBody>
          <a:bodyPr vert="horz" lIns="68580" tIns="68580" rIns="68580" bIns="68580" rtlCol="0">
            <a:normAutofit/>
          </a:bodyPr>
          <a:lst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Aft>
                <a:spcPts val="900"/>
              </a:spcAft>
              <a:buClr>
                <a:srgbClr val="98989A"/>
              </a:buClr>
              <a:buNone/>
            </a:pPr>
            <a:r>
              <a:rPr lang="en-US" sz="3600" b="1" dirty="0">
                <a:latin typeface="Arial" panose="020B0604020202020204"/>
              </a:rPr>
              <a:t>Lunches</a:t>
            </a:r>
          </a:p>
          <a:p>
            <a:pPr marL="0" indent="0" algn="ctr" defTabSz="685800">
              <a:spcAft>
                <a:spcPts val="900"/>
              </a:spcAft>
              <a:buClr>
                <a:srgbClr val="98989A"/>
              </a:buClr>
              <a:buNone/>
            </a:pPr>
            <a:r>
              <a:rPr lang="en-US" sz="3200" dirty="0">
                <a:latin typeface="Arial" panose="020B0604020202020204"/>
              </a:rPr>
              <a:t>30-minute lunch break – </a:t>
            </a:r>
            <a:r>
              <a:rPr lang="en-US" sz="3200" b="1" dirty="0">
                <a:latin typeface="Arial" panose="020B0604020202020204"/>
              </a:rPr>
              <a:t>TBD on clocking out</a:t>
            </a:r>
          </a:p>
        </p:txBody>
      </p:sp>
      <p:sp>
        <p:nvSpPr>
          <p:cNvPr id="9" name="Content Placeholder 2">
            <a:extLst>
              <a:ext uri="{FF2B5EF4-FFF2-40B4-BE49-F238E27FC236}">
                <a16:creationId xmlns:a16="http://schemas.microsoft.com/office/drawing/2014/main" id="{03AC9B42-10F4-3410-2D9B-709F2349CE0F}"/>
              </a:ext>
            </a:extLst>
          </p:cNvPr>
          <p:cNvSpPr>
            <a:spLocks noGrp="1"/>
          </p:cNvSpPr>
          <p:nvPr>
            <p:ph idx="1"/>
          </p:nvPr>
        </p:nvSpPr>
        <p:spPr>
          <a:xfrm>
            <a:off x="6419142" y="4037462"/>
            <a:ext cx="3925715" cy="2820538"/>
          </a:xfrm>
        </p:spPr>
        <p:txBody>
          <a:bodyPr>
            <a:normAutofit/>
          </a:bodyPr>
          <a:lstStyle/>
          <a:p>
            <a:pPr marL="0" indent="0" algn="ctr">
              <a:buNone/>
            </a:pPr>
            <a:r>
              <a:rPr lang="en-US" sz="3600" b="1" dirty="0"/>
              <a:t>Breaks</a:t>
            </a:r>
          </a:p>
          <a:p>
            <a:pPr marL="0" indent="0" algn="ctr">
              <a:buClr>
                <a:srgbClr val="98989A"/>
              </a:buClr>
              <a:buNone/>
            </a:pPr>
            <a:r>
              <a:rPr lang="en-US" sz="3200" dirty="0"/>
              <a:t>Two 20-minute breaks – </a:t>
            </a:r>
            <a:r>
              <a:rPr lang="en-US" sz="3200" b="1" dirty="0"/>
              <a:t>paid</a:t>
            </a:r>
          </a:p>
        </p:txBody>
      </p:sp>
      <p:pic>
        <p:nvPicPr>
          <p:cNvPr id="13" name="Graphic 12" descr="Lunch Box with solid fill">
            <a:extLst>
              <a:ext uri="{FF2B5EF4-FFF2-40B4-BE49-F238E27FC236}">
                <a16:creationId xmlns:a16="http://schemas.microsoft.com/office/drawing/2014/main" id="{918C63B1-C372-7779-6999-AB1F883BA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8643" y="1893038"/>
            <a:ext cx="1656822" cy="1656822"/>
          </a:xfrm>
          <a:prstGeom prst="rect">
            <a:avLst/>
          </a:prstGeom>
        </p:spPr>
      </p:pic>
      <p:pic>
        <p:nvPicPr>
          <p:cNvPr id="20" name="Graphic 19" descr="Stopwatch with solid fill">
            <a:extLst>
              <a:ext uri="{FF2B5EF4-FFF2-40B4-BE49-F238E27FC236}">
                <a16:creationId xmlns:a16="http://schemas.microsoft.com/office/drawing/2014/main" id="{3205CA28-8196-4BC5-831F-94658EEC6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7600" y="1807049"/>
            <a:ext cx="1828800" cy="1828800"/>
          </a:xfrm>
          <a:prstGeom prst="rect">
            <a:avLst/>
          </a:prstGeom>
        </p:spPr>
      </p:pic>
    </p:spTree>
    <p:extLst>
      <p:ext uri="{BB962C8B-B14F-4D97-AF65-F5344CB8AC3E}">
        <p14:creationId xmlns:p14="http://schemas.microsoft.com/office/powerpoint/2010/main" val="4054084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TIME OFF</a:t>
            </a:r>
          </a:p>
        </p:txBody>
      </p:sp>
      <p:sp>
        <p:nvSpPr>
          <p:cNvPr id="5" name="Content Placeholder 2">
            <a:extLst>
              <a:ext uri="{FF2B5EF4-FFF2-40B4-BE49-F238E27FC236}">
                <a16:creationId xmlns:a16="http://schemas.microsoft.com/office/drawing/2014/main" id="{4AC6E4CA-ADF4-7776-A487-E72A6A74AD22}"/>
              </a:ext>
            </a:extLst>
          </p:cNvPr>
          <p:cNvSpPr>
            <a:spLocks noGrp="1"/>
          </p:cNvSpPr>
          <p:nvPr>
            <p:ph idx="1"/>
          </p:nvPr>
        </p:nvSpPr>
        <p:spPr>
          <a:xfrm>
            <a:off x="495300" y="1483786"/>
            <a:ext cx="8572500" cy="894660"/>
          </a:xfrm>
        </p:spPr>
        <p:txBody>
          <a:bodyPr>
            <a:normAutofit/>
          </a:bodyPr>
          <a:lstStyle/>
          <a:p>
            <a:pPr marL="42862" indent="0">
              <a:buNone/>
            </a:pPr>
            <a:r>
              <a:rPr lang="en-US" dirty="0"/>
              <a:t>All time off is </a:t>
            </a:r>
            <a:r>
              <a:rPr lang="en-US" b="1" dirty="0"/>
              <a:t>unpaid</a:t>
            </a:r>
            <a:r>
              <a:rPr lang="en-US" dirty="0"/>
              <a:t> (including holidays)</a:t>
            </a:r>
          </a:p>
          <a:p>
            <a:pPr marL="42862" indent="0">
              <a:buNone/>
            </a:pPr>
            <a:endParaRPr lang="en-US" dirty="0"/>
          </a:p>
        </p:txBody>
      </p:sp>
      <p:sp>
        <p:nvSpPr>
          <p:cNvPr id="6" name="Text Placeholder 2">
            <a:extLst>
              <a:ext uri="{FF2B5EF4-FFF2-40B4-BE49-F238E27FC236}">
                <a16:creationId xmlns:a16="http://schemas.microsoft.com/office/drawing/2014/main" id="{939FFEAF-E672-9491-582C-92E70E44F8A9}"/>
              </a:ext>
            </a:extLst>
          </p:cNvPr>
          <p:cNvSpPr txBox="1">
            <a:spLocks/>
          </p:cNvSpPr>
          <p:nvPr/>
        </p:nvSpPr>
        <p:spPr>
          <a:xfrm>
            <a:off x="506819" y="2628900"/>
            <a:ext cx="7502064" cy="22339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Planned Time Off </a:t>
            </a:r>
          </a:p>
          <a:p>
            <a:pPr marL="0" indent="0">
              <a:buNone/>
            </a:pPr>
            <a:r>
              <a:rPr lang="en-US" sz="2400" b="1" dirty="0">
                <a:solidFill>
                  <a:schemeClr val="accent1"/>
                </a:solidFill>
              </a:rPr>
              <a:t>Notify Joseph (</a:t>
            </a:r>
            <a:r>
              <a:rPr lang="en-US" sz="2400" b="1" dirty="0">
                <a:solidFill>
                  <a:schemeClr val="accent1"/>
                </a:solidFill>
                <a:hlinkClick r:id="rId3"/>
              </a:rPr>
              <a:t>joseph.maxwell@hyland.com</a:t>
            </a:r>
            <a:r>
              <a:rPr lang="en-US" sz="2400" b="1" dirty="0">
                <a:solidFill>
                  <a:schemeClr val="accent1"/>
                </a:solidFill>
              </a:rPr>
              <a:t>) </a:t>
            </a:r>
          </a:p>
          <a:p>
            <a:pPr marL="0" indent="0">
              <a:buNone/>
            </a:pPr>
            <a:endParaRPr lang="en-US" sz="1800" b="1" dirty="0">
              <a:solidFill>
                <a:schemeClr val="tx1">
                  <a:lumMod val="65000"/>
                  <a:lumOff val="35000"/>
                </a:schemeClr>
              </a:solidFill>
            </a:endParaRPr>
          </a:p>
          <a:p>
            <a:pPr marL="0" indent="0">
              <a:buFont typeface="Arial"/>
              <a:buNone/>
            </a:pPr>
            <a:r>
              <a:rPr lang="en-US" b="1" dirty="0"/>
              <a:t>Unscheduled Time Off</a:t>
            </a:r>
          </a:p>
          <a:p>
            <a:pPr marL="0" indent="0">
              <a:buNone/>
            </a:pPr>
            <a:r>
              <a:rPr lang="en-US" sz="2400" b="1" dirty="0">
                <a:solidFill>
                  <a:schemeClr val="accent1"/>
                </a:solidFill>
              </a:rPr>
              <a:t>Notify </a:t>
            </a:r>
            <a:r>
              <a:rPr lang="en-US" sz="2400" b="1" dirty="0">
                <a:solidFill>
                  <a:schemeClr val="accent1"/>
                </a:solidFill>
                <a:hlinkClick r:id="rId4"/>
              </a:rPr>
              <a:t>techoutreach@hyland.com</a:t>
            </a:r>
            <a:r>
              <a:rPr lang="en-US" sz="2400" b="1" dirty="0">
                <a:solidFill>
                  <a:schemeClr val="accent1"/>
                </a:solidFill>
              </a:rPr>
              <a:t> </a:t>
            </a:r>
          </a:p>
          <a:p>
            <a:pPr marL="0" indent="0">
              <a:buNone/>
            </a:pPr>
            <a:endParaRPr lang="en-US" b="1" dirty="0"/>
          </a:p>
        </p:txBody>
      </p:sp>
      <p:pic>
        <p:nvPicPr>
          <p:cNvPr id="11" name="Graphic 10" descr="Monthly calendar with solid fill">
            <a:extLst>
              <a:ext uri="{FF2B5EF4-FFF2-40B4-BE49-F238E27FC236}">
                <a16:creationId xmlns:a16="http://schemas.microsoft.com/office/drawing/2014/main" id="{8F40D60C-0AF1-9A52-EE12-7AED78A42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300" y="2316220"/>
            <a:ext cx="3908054" cy="3908054"/>
          </a:xfrm>
          <a:prstGeom prst="rect">
            <a:avLst/>
          </a:prstGeom>
        </p:spPr>
      </p:pic>
    </p:spTree>
    <p:extLst>
      <p:ext uri="{BB962C8B-B14F-4D97-AF65-F5344CB8AC3E}">
        <p14:creationId xmlns:p14="http://schemas.microsoft.com/office/powerpoint/2010/main" val="30547722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TIPS FOR SUCCESS</a:t>
            </a:r>
          </a:p>
        </p:txBody>
      </p:sp>
      <p:sp>
        <p:nvSpPr>
          <p:cNvPr id="7" name="Content Placeholder 9">
            <a:extLst>
              <a:ext uri="{FF2B5EF4-FFF2-40B4-BE49-F238E27FC236}">
                <a16:creationId xmlns:a16="http://schemas.microsoft.com/office/drawing/2014/main" id="{0D3BC2FF-59DC-58A7-A30E-A360441973EA}"/>
              </a:ext>
            </a:extLst>
          </p:cNvPr>
          <p:cNvSpPr>
            <a:spLocks noGrp="1"/>
          </p:cNvSpPr>
          <p:nvPr>
            <p:ph idx="1"/>
          </p:nvPr>
        </p:nvSpPr>
        <p:spPr>
          <a:xfrm>
            <a:off x="381000" y="1600200"/>
            <a:ext cx="6286500" cy="5153025"/>
          </a:xfrm>
        </p:spPr>
        <p:txBody>
          <a:bodyPr vert="horz" lIns="0" tIns="0" rIns="0" bIns="0" rtlCol="0" anchor="t">
            <a:normAutofit/>
          </a:bodyPr>
          <a:lstStyle/>
          <a:p>
            <a:pPr indent="-213995"/>
            <a:r>
              <a:rPr lang="en-US" b="1" dirty="0"/>
              <a:t>Check your email everyday!</a:t>
            </a:r>
            <a:endParaRPr lang="en-US" dirty="0"/>
          </a:p>
          <a:p>
            <a:pPr indent="-213995"/>
            <a:r>
              <a:rPr lang="en-US" b="1" dirty="0"/>
              <a:t>Always have Outlook open</a:t>
            </a:r>
            <a:br>
              <a:rPr lang="en-US" b="1" dirty="0"/>
            </a:br>
            <a:r>
              <a:rPr lang="en-US" sz="2400" dirty="0"/>
              <a:t>Don’t miss important information we send about the internship program or companywide messages</a:t>
            </a:r>
            <a:endParaRPr lang="en-US" sz="2400" dirty="0">
              <a:cs typeface="Arial"/>
            </a:endParaRPr>
          </a:p>
          <a:p>
            <a:pPr indent="-213995"/>
            <a:r>
              <a:rPr lang="en-US" b="1" dirty="0"/>
              <a:t>Always be logged into Teams</a:t>
            </a:r>
            <a:br>
              <a:rPr lang="en-US" b="1" dirty="0"/>
            </a:br>
            <a:r>
              <a:rPr lang="en-US" sz="2400" dirty="0"/>
              <a:t>Internal messaging system</a:t>
            </a:r>
            <a:endParaRPr lang="en-US" sz="2400" dirty="0">
              <a:cs typeface="Arial"/>
            </a:endParaRPr>
          </a:p>
          <a:p>
            <a:pPr indent="-213995"/>
            <a:r>
              <a:rPr lang="en-US" b="1" dirty="0"/>
              <a:t>Professional Communication</a:t>
            </a:r>
            <a:br>
              <a:rPr lang="en-US" sz="2000" dirty="0"/>
            </a:br>
            <a:r>
              <a:rPr lang="en-US" sz="2400" dirty="0"/>
              <a:t>Be aware of the way you communicate to others</a:t>
            </a:r>
            <a:endParaRPr lang="en-US" sz="2400" dirty="0">
              <a:cs typeface="Arial" panose="020B0604020202020204"/>
            </a:endParaRPr>
          </a:p>
        </p:txBody>
      </p:sp>
      <p:pic>
        <p:nvPicPr>
          <p:cNvPr id="9" name="Graphic 8" descr="Monitor with solid fill">
            <a:extLst>
              <a:ext uri="{FF2B5EF4-FFF2-40B4-BE49-F238E27FC236}">
                <a16:creationId xmlns:a16="http://schemas.microsoft.com/office/drawing/2014/main" id="{DB6139E6-F668-D460-E8BC-D27D3C42B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9484" y="2105104"/>
            <a:ext cx="3104992" cy="3104992"/>
          </a:xfrm>
          <a:prstGeom prst="rect">
            <a:avLst/>
          </a:prstGeom>
        </p:spPr>
      </p:pic>
      <p:pic>
        <p:nvPicPr>
          <p:cNvPr id="12" name="Graphic 11" descr="Email with solid fill">
            <a:extLst>
              <a:ext uri="{FF2B5EF4-FFF2-40B4-BE49-F238E27FC236}">
                <a16:creationId xmlns:a16="http://schemas.microsoft.com/office/drawing/2014/main" id="{92DF866B-B73B-B71D-7A87-578F8255D5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200" y="2857500"/>
            <a:ext cx="1143000" cy="1143000"/>
          </a:xfrm>
          <a:prstGeom prst="rect">
            <a:avLst/>
          </a:prstGeom>
        </p:spPr>
      </p:pic>
    </p:spTree>
    <p:extLst>
      <p:ext uri="{BB962C8B-B14F-4D97-AF65-F5344CB8AC3E}">
        <p14:creationId xmlns:p14="http://schemas.microsoft.com/office/powerpoint/2010/main" val="36756639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INTERNAL RESOURCES</a:t>
            </a:r>
          </a:p>
        </p:txBody>
      </p:sp>
      <p:sp>
        <p:nvSpPr>
          <p:cNvPr id="3" name="Content Placeholder 2">
            <a:extLst>
              <a:ext uri="{FF2B5EF4-FFF2-40B4-BE49-F238E27FC236}">
                <a16:creationId xmlns:a16="http://schemas.microsoft.com/office/drawing/2014/main" id="{B05549BC-D019-D11F-1A4F-A0D28CF98A11}"/>
              </a:ext>
            </a:extLst>
          </p:cNvPr>
          <p:cNvSpPr>
            <a:spLocks noGrp="1"/>
          </p:cNvSpPr>
          <p:nvPr>
            <p:ph idx="1"/>
          </p:nvPr>
        </p:nvSpPr>
        <p:spPr>
          <a:xfrm>
            <a:off x="760228" y="1243106"/>
            <a:ext cx="5335772" cy="1610020"/>
          </a:xfrm>
        </p:spPr>
        <p:txBody>
          <a:bodyPr/>
          <a:lstStyle/>
          <a:p>
            <a:pPr>
              <a:buFont typeface="Wingdings" panose="05000000000000000000" pitchFamily="2" charset="2"/>
              <a:buChar char="§"/>
            </a:pPr>
            <a:r>
              <a:rPr lang="en-US" sz="2200" b="1" dirty="0"/>
              <a:t>HR Portal</a:t>
            </a:r>
            <a:br>
              <a:rPr lang="en-US" sz="2200" b="1" dirty="0"/>
            </a:br>
            <a:r>
              <a:rPr lang="en-US" sz="2200" dirty="0"/>
              <a:t>All events and programs can be found here </a:t>
            </a:r>
          </a:p>
          <a:p>
            <a:endParaRPr lang="en-US" dirty="0"/>
          </a:p>
        </p:txBody>
      </p:sp>
      <p:sp>
        <p:nvSpPr>
          <p:cNvPr id="5" name="Rectangle 4">
            <a:extLst>
              <a:ext uri="{FF2B5EF4-FFF2-40B4-BE49-F238E27FC236}">
                <a16:creationId xmlns:a16="http://schemas.microsoft.com/office/drawing/2014/main" id="{377F61C1-4FD9-26BE-3A48-0CA256D0E0A4}"/>
              </a:ext>
            </a:extLst>
          </p:cNvPr>
          <p:cNvSpPr/>
          <p:nvPr/>
        </p:nvSpPr>
        <p:spPr>
          <a:xfrm>
            <a:off x="1656464" y="6143655"/>
            <a:ext cx="4230134" cy="400110"/>
          </a:xfrm>
          <a:prstGeom prst="rect">
            <a:avLst/>
          </a:prstGeom>
        </p:spPr>
        <p:txBody>
          <a:bodyPr wrap="square">
            <a:spAutoFit/>
          </a:bodyPr>
          <a:lstStyle/>
          <a:p>
            <a:r>
              <a:rPr lang="en-US" sz="2000" b="1" dirty="0">
                <a:solidFill>
                  <a:schemeClr val="accent1"/>
                </a:solidFill>
                <a:hlinkClick r:id="rId3"/>
              </a:rPr>
              <a:t>pages.onbase.net/</a:t>
            </a:r>
            <a:r>
              <a:rPr lang="en-US" sz="2000" b="1" dirty="0" err="1">
                <a:solidFill>
                  <a:schemeClr val="accent1"/>
                </a:solidFill>
                <a:hlinkClick r:id="rId3"/>
              </a:rPr>
              <a:t>HRPortal</a:t>
            </a:r>
            <a:endParaRPr lang="en-US" sz="2000" dirty="0">
              <a:solidFill>
                <a:schemeClr val="accent1"/>
              </a:solidFill>
            </a:endParaRPr>
          </a:p>
        </p:txBody>
      </p:sp>
      <p:sp>
        <p:nvSpPr>
          <p:cNvPr id="8" name="TextBox 7">
            <a:extLst>
              <a:ext uri="{FF2B5EF4-FFF2-40B4-BE49-F238E27FC236}">
                <a16:creationId xmlns:a16="http://schemas.microsoft.com/office/drawing/2014/main" id="{87F188B0-832E-A053-9F5B-8E083E57696B}"/>
              </a:ext>
            </a:extLst>
          </p:cNvPr>
          <p:cNvSpPr txBox="1"/>
          <p:nvPr/>
        </p:nvSpPr>
        <p:spPr>
          <a:xfrm>
            <a:off x="6419407" y="1382837"/>
            <a:ext cx="5029200" cy="769441"/>
          </a:xfrm>
          <a:prstGeom prst="rect">
            <a:avLst/>
          </a:prstGeom>
          <a:noFill/>
        </p:spPr>
        <p:txBody>
          <a:bodyPr wrap="square">
            <a:spAutoFit/>
          </a:bodyPr>
          <a:lstStyle/>
          <a:p>
            <a:pPr marL="342900" indent="-342900">
              <a:buFont typeface="Wingdings" panose="05000000000000000000" pitchFamily="2" charset="2"/>
              <a:buChar char="§"/>
            </a:pPr>
            <a:r>
              <a:rPr lang="en-US" sz="2200" b="1" dirty="0"/>
              <a:t>Hyland HUB </a:t>
            </a:r>
            <a:br>
              <a:rPr lang="en-US" sz="2200" b="1" dirty="0"/>
            </a:br>
            <a:r>
              <a:rPr lang="en-US" sz="2200" dirty="0"/>
              <a:t>News, events, resources &amp; more!</a:t>
            </a:r>
          </a:p>
        </p:txBody>
      </p:sp>
      <p:sp>
        <p:nvSpPr>
          <p:cNvPr id="10" name="Rectangle 9">
            <a:extLst>
              <a:ext uri="{FF2B5EF4-FFF2-40B4-BE49-F238E27FC236}">
                <a16:creationId xmlns:a16="http://schemas.microsoft.com/office/drawing/2014/main" id="{FC6520EE-B686-A5EF-6EBA-AF1D4C9ABAFD}"/>
              </a:ext>
            </a:extLst>
          </p:cNvPr>
          <p:cNvSpPr/>
          <p:nvPr/>
        </p:nvSpPr>
        <p:spPr>
          <a:xfrm>
            <a:off x="7294059" y="6143655"/>
            <a:ext cx="3055645" cy="400110"/>
          </a:xfrm>
          <a:prstGeom prst="rect">
            <a:avLst/>
          </a:prstGeom>
        </p:spPr>
        <p:txBody>
          <a:bodyPr wrap="none">
            <a:spAutoFit/>
          </a:bodyPr>
          <a:lstStyle/>
          <a:p>
            <a:r>
              <a:rPr lang="en-US" sz="2000" b="1" dirty="0">
                <a:solidFill>
                  <a:schemeClr val="accent1"/>
                </a:solidFill>
                <a:hlinkClick r:id="rId4"/>
              </a:rPr>
              <a:t>http://hub.onbase.net/</a:t>
            </a:r>
            <a:endParaRPr lang="en-US" sz="2000" dirty="0">
              <a:solidFill>
                <a:schemeClr val="accent1"/>
              </a:solidFill>
            </a:endParaRPr>
          </a:p>
        </p:txBody>
      </p:sp>
      <p:pic>
        <p:nvPicPr>
          <p:cNvPr id="13" name="Picture 12">
            <a:extLst>
              <a:ext uri="{FF2B5EF4-FFF2-40B4-BE49-F238E27FC236}">
                <a16:creationId xmlns:a16="http://schemas.microsoft.com/office/drawing/2014/main" id="{0E302906-D935-1F7D-5C94-ACDF72C111DC}"/>
              </a:ext>
            </a:extLst>
          </p:cNvPr>
          <p:cNvPicPr>
            <a:picLocks noChangeAspect="1"/>
          </p:cNvPicPr>
          <p:nvPr/>
        </p:nvPicPr>
        <p:blipFill>
          <a:blip r:embed="rId5"/>
          <a:stretch>
            <a:fillRect/>
          </a:stretch>
        </p:blipFill>
        <p:spPr>
          <a:xfrm>
            <a:off x="1656464" y="2547596"/>
            <a:ext cx="3543300" cy="3102867"/>
          </a:xfrm>
          <a:prstGeom prst="rect">
            <a:avLst/>
          </a:prstGeom>
        </p:spPr>
      </p:pic>
      <p:pic>
        <p:nvPicPr>
          <p:cNvPr id="15" name="Picture 14" descr="A computer screen shot of a person typing on a computer&#10;&#10;Description automatically generated">
            <a:extLst>
              <a:ext uri="{FF2B5EF4-FFF2-40B4-BE49-F238E27FC236}">
                <a16:creationId xmlns:a16="http://schemas.microsoft.com/office/drawing/2014/main" id="{E81ED5EF-04D0-B980-8CBC-0947E4678472}"/>
              </a:ext>
            </a:extLst>
          </p:cNvPr>
          <p:cNvPicPr>
            <a:picLocks noChangeAspect="1"/>
          </p:cNvPicPr>
          <p:nvPr/>
        </p:nvPicPr>
        <p:blipFill>
          <a:blip r:embed="rId6"/>
          <a:stretch>
            <a:fillRect/>
          </a:stretch>
        </p:blipFill>
        <p:spPr>
          <a:xfrm>
            <a:off x="6667500" y="2547596"/>
            <a:ext cx="4114800" cy="2927567"/>
          </a:xfrm>
          <a:prstGeom prst="rect">
            <a:avLst/>
          </a:prstGeom>
        </p:spPr>
      </p:pic>
    </p:spTree>
    <p:extLst>
      <p:ext uri="{BB962C8B-B14F-4D97-AF65-F5344CB8AC3E}">
        <p14:creationId xmlns:p14="http://schemas.microsoft.com/office/powerpoint/2010/main" val="38797203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INTERNAL RESOURCES</a:t>
            </a:r>
          </a:p>
        </p:txBody>
      </p:sp>
      <p:sp>
        <p:nvSpPr>
          <p:cNvPr id="3" name="Content Placeholder 2">
            <a:extLst>
              <a:ext uri="{FF2B5EF4-FFF2-40B4-BE49-F238E27FC236}">
                <a16:creationId xmlns:a16="http://schemas.microsoft.com/office/drawing/2014/main" id="{B05549BC-D019-D11F-1A4F-A0D28CF98A11}"/>
              </a:ext>
            </a:extLst>
          </p:cNvPr>
          <p:cNvSpPr>
            <a:spLocks noGrp="1"/>
          </p:cNvSpPr>
          <p:nvPr>
            <p:ph idx="1"/>
          </p:nvPr>
        </p:nvSpPr>
        <p:spPr>
          <a:xfrm>
            <a:off x="5067300" y="1257300"/>
            <a:ext cx="2057400" cy="685800"/>
          </a:xfrm>
        </p:spPr>
        <p:txBody>
          <a:bodyPr>
            <a:normAutofit fontScale="92500" lnSpcReduction="10000"/>
          </a:bodyPr>
          <a:lstStyle/>
          <a:p>
            <a:pPr marL="118872" indent="0">
              <a:buNone/>
            </a:pPr>
            <a:r>
              <a:rPr lang="en-US" sz="2200" b="1" dirty="0"/>
              <a:t>Viva Engage</a:t>
            </a:r>
            <a:br>
              <a:rPr lang="en-US" sz="2200" b="1" dirty="0"/>
            </a:br>
            <a:endParaRPr lang="en-US" dirty="0"/>
          </a:p>
        </p:txBody>
      </p:sp>
      <p:pic>
        <p:nvPicPr>
          <p:cNvPr id="6" name="Picture 5">
            <a:extLst>
              <a:ext uri="{FF2B5EF4-FFF2-40B4-BE49-F238E27FC236}">
                <a16:creationId xmlns:a16="http://schemas.microsoft.com/office/drawing/2014/main" id="{09E7E47C-418E-D40E-F7F1-61DCFFB625C2}"/>
              </a:ext>
            </a:extLst>
          </p:cNvPr>
          <p:cNvPicPr>
            <a:picLocks noChangeAspect="1"/>
          </p:cNvPicPr>
          <p:nvPr/>
        </p:nvPicPr>
        <p:blipFill>
          <a:blip r:embed="rId3"/>
          <a:stretch>
            <a:fillRect/>
          </a:stretch>
        </p:blipFill>
        <p:spPr>
          <a:xfrm>
            <a:off x="2076450" y="1943100"/>
            <a:ext cx="8039100" cy="4495354"/>
          </a:xfrm>
          <a:prstGeom prst="rect">
            <a:avLst/>
          </a:prstGeom>
        </p:spPr>
      </p:pic>
    </p:spTree>
    <p:extLst>
      <p:ext uri="{BB962C8B-B14F-4D97-AF65-F5344CB8AC3E}">
        <p14:creationId xmlns:p14="http://schemas.microsoft.com/office/powerpoint/2010/main" val="18549644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5B1E803A-CDB9-FEED-E9B7-BB44998429FF}"/>
              </a:ext>
            </a:extLst>
          </p:cNvPr>
          <p:cNvSpPr txBox="1">
            <a:spLocks/>
          </p:cNvSpPr>
          <p:nvPr/>
        </p:nvSpPr>
        <p:spPr>
          <a:xfrm>
            <a:off x="781051" y="2171700"/>
            <a:ext cx="3981450" cy="2053829"/>
          </a:xfrm>
          <a:prstGeom prst="rect">
            <a:avLst/>
          </a:prstGeom>
        </p:spPr>
        <p:txBody>
          <a:bodyPr vert="horz" lIns="91440" tIns="91440" rIns="91440" bIns="91440" rtlCol="0" anchor="ctr">
            <a:normAutofit/>
          </a:bodyPr>
          <a:lstStyle>
            <a:lvl1pPr algn="l" defTabSz="914400" rtl="0" eaLnBrk="1" latinLnBrk="0" hangingPunct="1">
              <a:lnSpc>
                <a:spcPct val="90000"/>
              </a:lnSpc>
              <a:spcBef>
                <a:spcPct val="0"/>
              </a:spcBef>
              <a:buNone/>
              <a:defRPr sz="4000" b="1" kern="1200" cap="none" baseline="0">
                <a:solidFill>
                  <a:schemeClr val="tx1"/>
                </a:solidFill>
                <a:latin typeface="+mj-lt"/>
                <a:ea typeface="+mj-ea"/>
                <a:cs typeface="+mj-cs"/>
              </a:defRPr>
            </a:lvl1pPr>
          </a:lstStyle>
          <a:p>
            <a:pPr marL="42862"/>
            <a:r>
              <a:rPr lang="en-US" sz="4800" dirty="0"/>
              <a:t>HEADS UP!</a:t>
            </a:r>
          </a:p>
        </p:txBody>
      </p:sp>
      <p:sp>
        <p:nvSpPr>
          <p:cNvPr id="7" name="Text Placeholder 2">
            <a:extLst>
              <a:ext uri="{FF2B5EF4-FFF2-40B4-BE49-F238E27FC236}">
                <a16:creationId xmlns:a16="http://schemas.microsoft.com/office/drawing/2014/main" id="{91EBC1FE-4A12-93C3-1AA2-68E514565DBB}"/>
              </a:ext>
            </a:extLst>
          </p:cNvPr>
          <p:cNvSpPr txBox="1">
            <a:spLocks/>
          </p:cNvSpPr>
          <p:nvPr/>
        </p:nvSpPr>
        <p:spPr>
          <a:xfrm>
            <a:off x="6096000" y="2171700"/>
            <a:ext cx="5314949" cy="2846566"/>
          </a:xfrm>
          <a:prstGeom prst="rect">
            <a:avLst/>
          </a:prstGeom>
        </p:spPr>
        <p:txBody>
          <a:bodyPr vert="horz" lIns="91440" tIns="91440" rIns="91440" bIns="91440" rtlCol="0" anchor="ctr">
            <a:normAutofit fontScale="32500" lnSpcReduction="20000"/>
          </a:bodyPr>
          <a:lstStyle>
            <a:lvl1pPr marL="344488"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90000"/>
              </a:lnSpc>
              <a:buFont typeface="Wingdings" panose="05000000000000000000" pitchFamily="2" charset="2"/>
              <a:buChar char="§"/>
            </a:pPr>
            <a:r>
              <a:rPr lang="en-US" sz="12800" b="1" dirty="0"/>
              <a:t>End Date: Aug 7 </a:t>
            </a:r>
          </a:p>
          <a:p>
            <a:pPr marL="112713" indent="0">
              <a:lnSpc>
                <a:spcPct val="90000"/>
              </a:lnSpc>
              <a:buNone/>
            </a:pPr>
            <a:endParaRPr lang="en-US" sz="12800" b="1" dirty="0"/>
          </a:p>
          <a:p>
            <a:pPr>
              <a:lnSpc>
                <a:spcPct val="90000"/>
              </a:lnSpc>
              <a:buFont typeface="Wingdings" panose="05000000000000000000" pitchFamily="2" charset="2"/>
              <a:buChar char="§"/>
            </a:pPr>
            <a:r>
              <a:rPr lang="en-US" sz="12800" b="1" dirty="0"/>
              <a:t>End of Summer Presentations</a:t>
            </a:r>
          </a:p>
          <a:p>
            <a:pPr>
              <a:lnSpc>
                <a:spcPct val="90000"/>
              </a:lnSpc>
              <a:buFont typeface="Wingdings" panose="05000000000000000000" pitchFamily="2" charset="2"/>
              <a:buChar char="§"/>
            </a:pPr>
            <a:endParaRPr lang="en-US" sz="12800" b="1" dirty="0"/>
          </a:p>
          <a:p>
            <a:pPr marL="84535" indent="0">
              <a:lnSpc>
                <a:spcPct val="90000"/>
              </a:lnSpc>
              <a:buFont typeface="Arial" panose="020B0604020202020204" pitchFamily="34" charset="0"/>
              <a:buNone/>
            </a:pPr>
            <a:endParaRPr lang="en-US" sz="2400" b="1" dirty="0"/>
          </a:p>
          <a:p>
            <a:pPr>
              <a:lnSpc>
                <a:spcPct val="90000"/>
              </a:lnSpc>
            </a:pPr>
            <a:endParaRPr lang="en-US" sz="1600" b="1" dirty="0"/>
          </a:p>
        </p:txBody>
      </p:sp>
    </p:spTree>
    <p:extLst>
      <p:ext uri="{BB962C8B-B14F-4D97-AF65-F5344CB8AC3E}">
        <p14:creationId xmlns:p14="http://schemas.microsoft.com/office/powerpoint/2010/main" val="140603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4400" dirty="0"/>
              <a:t>QUESTIONS?</a:t>
            </a:r>
          </a:p>
        </p:txBody>
      </p:sp>
      <p:sp>
        <p:nvSpPr>
          <p:cNvPr id="31" name="TextBox 30">
            <a:extLst>
              <a:ext uri="{FF2B5EF4-FFF2-40B4-BE49-F238E27FC236}">
                <a16:creationId xmlns:a16="http://schemas.microsoft.com/office/drawing/2014/main" id="{51C4E8F5-F58C-A30C-AD86-9D3802442277}"/>
              </a:ext>
            </a:extLst>
          </p:cNvPr>
          <p:cNvSpPr txBox="1"/>
          <p:nvPr/>
        </p:nvSpPr>
        <p:spPr>
          <a:xfrm>
            <a:off x="4983150" y="1918893"/>
            <a:ext cx="192723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Financial Literacy Program</a:t>
            </a:r>
          </a:p>
        </p:txBody>
      </p:sp>
      <p:sp>
        <p:nvSpPr>
          <p:cNvPr id="32" name="TextBox 31">
            <a:extLst>
              <a:ext uri="{FF2B5EF4-FFF2-40B4-BE49-F238E27FC236}">
                <a16:creationId xmlns:a16="http://schemas.microsoft.com/office/drawing/2014/main" id="{613B57D5-B032-34C9-C297-66B901F78080}"/>
              </a:ext>
            </a:extLst>
          </p:cNvPr>
          <p:cNvSpPr txBox="1"/>
          <p:nvPr/>
        </p:nvSpPr>
        <p:spPr>
          <a:xfrm>
            <a:off x="8382316" y="2401023"/>
            <a:ext cx="1755247"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Socials</a:t>
            </a:r>
          </a:p>
        </p:txBody>
      </p:sp>
      <p:sp>
        <p:nvSpPr>
          <p:cNvPr id="34" name="TextBox 33">
            <a:extLst>
              <a:ext uri="{FF2B5EF4-FFF2-40B4-BE49-F238E27FC236}">
                <a16:creationId xmlns:a16="http://schemas.microsoft.com/office/drawing/2014/main" id="{D0BDF157-FD72-3B4C-C481-C3D819B67BB1}"/>
              </a:ext>
            </a:extLst>
          </p:cNvPr>
          <p:cNvSpPr txBox="1"/>
          <p:nvPr/>
        </p:nvSpPr>
        <p:spPr>
          <a:xfrm>
            <a:off x="6408183" y="4779868"/>
            <a:ext cx="2677627"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Cornerstone</a:t>
            </a:r>
          </a:p>
          <a:p>
            <a:pPr algn="ctr">
              <a:lnSpc>
                <a:spcPct val="90000"/>
              </a:lnSpc>
              <a:spcAft>
                <a:spcPts val="600"/>
              </a:spcAft>
            </a:pPr>
            <a:r>
              <a:rPr lang="en-US" sz="2800" b="1" dirty="0">
                <a:solidFill>
                  <a:schemeClr val="bg1"/>
                </a:solidFill>
              </a:rPr>
              <a:t>Classes</a:t>
            </a:r>
          </a:p>
        </p:txBody>
      </p:sp>
      <p:sp>
        <p:nvSpPr>
          <p:cNvPr id="5" name="TextBox 4">
            <a:extLst>
              <a:ext uri="{FF2B5EF4-FFF2-40B4-BE49-F238E27FC236}">
                <a16:creationId xmlns:a16="http://schemas.microsoft.com/office/drawing/2014/main" id="{D0098389-6BA7-CE8F-37E3-A0757BA3516F}"/>
              </a:ext>
            </a:extLst>
          </p:cNvPr>
          <p:cNvSpPr txBox="1"/>
          <p:nvPr/>
        </p:nvSpPr>
        <p:spPr>
          <a:xfrm>
            <a:off x="2240491" y="2714955"/>
            <a:ext cx="7711018" cy="738664"/>
          </a:xfrm>
          <a:prstGeom prst="rect">
            <a:avLst/>
          </a:prstGeom>
          <a:solidFill>
            <a:srgbClr val="99C0AD"/>
          </a:solid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TechOutreach@Hyland.com</a:t>
            </a:r>
          </a:p>
        </p:txBody>
      </p:sp>
    </p:spTree>
    <p:extLst>
      <p:ext uri="{BB962C8B-B14F-4D97-AF65-F5344CB8AC3E}">
        <p14:creationId xmlns:p14="http://schemas.microsoft.com/office/powerpoint/2010/main" val="738693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Today’s Agenda</a:t>
            </a:r>
          </a:p>
          <a:p>
            <a:pPr marL="342900" indent="-342900">
              <a:buFont typeface="Arial" panose="020B0604020202020204" pitchFamily="34" charset="0"/>
              <a:buChar char="•"/>
            </a:pPr>
            <a:r>
              <a:rPr lang="en-US" dirty="0"/>
              <a:t>Things You Need To Know</a:t>
            </a:r>
          </a:p>
          <a:p>
            <a:pPr marL="342900" indent="-342900">
              <a:buFont typeface="Arial" panose="020B0604020202020204" pitchFamily="34" charset="0"/>
              <a:buChar char="•"/>
            </a:pPr>
            <a:r>
              <a:rPr lang="en-US" dirty="0"/>
              <a:t>Photos</a:t>
            </a:r>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C41CC-565E-30F9-BD56-475F6C7D5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D6FBA-3F49-E4D7-5A41-01156F23BAFA}"/>
              </a:ext>
            </a:extLst>
          </p:cNvPr>
          <p:cNvSpPr>
            <a:spLocks noGrp="1"/>
          </p:cNvSpPr>
          <p:nvPr>
            <p:ph type="ctrTitle"/>
          </p:nvPr>
        </p:nvSpPr>
        <p:spPr/>
        <p:txBody>
          <a:bodyPr/>
          <a:lstStyle/>
          <a:p>
            <a:r>
              <a:rPr lang="en-US"/>
              <a:t>Photos</a:t>
            </a:r>
            <a:endParaRPr lang="en-US" dirty="0"/>
          </a:p>
        </p:txBody>
      </p:sp>
      <p:sp>
        <p:nvSpPr>
          <p:cNvPr id="3" name="Subtitle 2">
            <a:extLst>
              <a:ext uri="{FF2B5EF4-FFF2-40B4-BE49-F238E27FC236}">
                <a16:creationId xmlns:a16="http://schemas.microsoft.com/office/drawing/2014/main" id="{97664F70-3C89-C4E9-4257-4AD587C372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588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BD12287-3368-4B21-45B2-61EF269E05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35A1-C251-0BD2-EF2F-AAAE12FD17A4}"/>
              </a:ext>
            </a:extLst>
          </p:cNvPr>
          <p:cNvSpPr>
            <a:spLocks noGrp="1"/>
          </p:cNvSpPr>
          <p:nvPr>
            <p:ph type="ctrTitle"/>
          </p:nvPr>
        </p:nvSpPr>
        <p:spPr/>
        <p:txBody>
          <a:bodyPr/>
          <a:lstStyle/>
          <a:p>
            <a:r>
              <a:rPr lang="en-US" dirty="0"/>
              <a:t>Introductions</a:t>
            </a:r>
          </a:p>
        </p:txBody>
      </p:sp>
      <p:sp>
        <p:nvSpPr>
          <p:cNvPr id="3" name="Subtitle 2">
            <a:extLst>
              <a:ext uri="{FF2B5EF4-FFF2-40B4-BE49-F238E27FC236}">
                <a16:creationId xmlns:a16="http://schemas.microsoft.com/office/drawing/2014/main" id="{FACB781B-A161-774E-2DCA-A227BA53D26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541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Caitlin Nowlin – Tech Outreach Program Manager</a:t>
            </a:r>
          </a:p>
        </p:txBody>
      </p:sp>
      <p:pic>
        <p:nvPicPr>
          <p:cNvPr id="5" name="Picture 4">
            <a:extLst>
              <a:ext uri="{FF2B5EF4-FFF2-40B4-BE49-F238E27FC236}">
                <a16:creationId xmlns:a16="http://schemas.microsoft.com/office/drawing/2014/main" id="{330156F5-66AC-3524-CB22-ED3A09CD2B82}"/>
              </a:ext>
            </a:extLst>
          </p:cNvPr>
          <p:cNvPicPr>
            <a:picLocks noChangeAspect="1"/>
          </p:cNvPicPr>
          <p:nvPr/>
        </p:nvPicPr>
        <p:blipFill>
          <a:blip r:embed="rId3"/>
          <a:srcRect t="10697" b="10697"/>
          <a:stretch/>
        </p:blipFill>
        <p:spPr>
          <a:xfrm>
            <a:off x="6236726" y="1278731"/>
            <a:ext cx="3023792" cy="2971800"/>
          </a:xfrm>
          <a:prstGeom prst="rect">
            <a:avLst/>
          </a:prstGeom>
        </p:spPr>
      </p:pic>
      <p:pic>
        <p:nvPicPr>
          <p:cNvPr id="1026" name="Picture 2" descr="Ohio University - YouTube">
            <a:extLst>
              <a:ext uri="{FF2B5EF4-FFF2-40B4-BE49-F238E27FC236}">
                <a16:creationId xmlns:a16="http://schemas.microsoft.com/office/drawing/2014/main" id="{46C2227D-2165-7443-018A-18129FF21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91" y="1371600"/>
            <a:ext cx="27860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og wearing a bow tie&#10;&#10;Description automatically generated">
            <a:extLst>
              <a:ext uri="{FF2B5EF4-FFF2-40B4-BE49-F238E27FC236}">
                <a16:creationId xmlns:a16="http://schemas.microsoft.com/office/drawing/2014/main" id="{78D8ACAD-8952-1430-F4F5-BD3DBE2C8EDD}"/>
              </a:ext>
            </a:extLst>
          </p:cNvPr>
          <p:cNvPicPr>
            <a:picLocks noChangeAspect="1"/>
          </p:cNvPicPr>
          <p:nvPr/>
        </p:nvPicPr>
        <p:blipFill>
          <a:blip r:embed="rId5"/>
          <a:stretch>
            <a:fillRect/>
          </a:stretch>
        </p:blipFill>
        <p:spPr>
          <a:xfrm>
            <a:off x="9477501" y="3201299"/>
            <a:ext cx="2562308" cy="3416411"/>
          </a:xfrm>
          <a:prstGeom prst="rect">
            <a:avLst/>
          </a:prstGeom>
        </p:spPr>
      </p:pic>
      <p:pic>
        <p:nvPicPr>
          <p:cNvPr id="9" name="Picture 8" descr="A person hugging a purple and yellow character&#10;&#10;Description automatically generated">
            <a:extLst>
              <a:ext uri="{FF2B5EF4-FFF2-40B4-BE49-F238E27FC236}">
                <a16:creationId xmlns:a16="http://schemas.microsoft.com/office/drawing/2014/main" id="{1FF8390B-0C88-24A4-F0AF-71D10303CA66}"/>
              </a:ext>
            </a:extLst>
          </p:cNvPr>
          <p:cNvPicPr>
            <a:picLocks noChangeAspect="1"/>
          </p:cNvPicPr>
          <p:nvPr/>
        </p:nvPicPr>
        <p:blipFill>
          <a:blip r:embed="rId6"/>
          <a:stretch>
            <a:fillRect/>
          </a:stretch>
        </p:blipFill>
        <p:spPr>
          <a:xfrm>
            <a:off x="3153580" y="3052130"/>
            <a:ext cx="2786063" cy="3714751"/>
          </a:xfrm>
          <a:prstGeom prst="rect">
            <a:avLst/>
          </a:prstGeom>
        </p:spPr>
      </p:pic>
    </p:spTree>
    <p:extLst>
      <p:ext uri="{BB962C8B-B14F-4D97-AF65-F5344CB8AC3E}">
        <p14:creationId xmlns:p14="http://schemas.microsoft.com/office/powerpoint/2010/main" val="922343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Joseph Maxwell – Instructional Designer </a:t>
            </a:r>
          </a:p>
        </p:txBody>
      </p:sp>
      <p:pic>
        <p:nvPicPr>
          <p:cNvPr id="7" name="Picture 6" descr="A child playing a ukulele&#10;&#10;Description automatically generated">
            <a:extLst>
              <a:ext uri="{FF2B5EF4-FFF2-40B4-BE49-F238E27FC236}">
                <a16:creationId xmlns:a16="http://schemas.microsoft.com/office/drawing/2014/main" id="{2C2FD5CF-B9C6-A4C5-4373-4AE9915870E3}"/>
              </a:ext>
            </a:extLst>
          </p:cNvPr>
          <p:cNvPicPr>
            <a:picLocks noChangeAspect="1"/>
          </p:cNvPicPr>
          <p:nvPr/>
        </p:nvPicPr>
        <p:blipFill>
          <a:blip r:embed="rId2"/>
          <a:stretch>
            <a:fillRect/>
          </a:stretch>
        </p:blipFill>
        <p:spPr>
          <a:xfrm>
            <a:off x="306729" y="3812892"/>
            <a:ext cx="2743200" cy="2752845"/>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2" name="Picture 1" descr="Northeastern University Common Data Set">
            <a:extLst>
              <a:ext uri="{FF2B5EF4-FFF2-40B4-BE49-F238E27FC236}">
                <a16:creationId xmlns:a16="http://schemas.microsoft.com/office/drawing/2014/main" id="{C4018BDB-5608-F712-40E1-2B958F671653}"/>
              </a:ext>
            </a:extLst>
          </p:cNvPr>
          <p:cNvPicPr>
            <a:picLocks noChangeAspect="1"/>
          </p:cNvPicPr>
          <p:nvPr/>
        </p:nvPicPr>
        <p:blipFill rotWithShape="1">
          <a:blip r:embed="rId3"/>
          <a:srcRect r="401" b="20893"/>
          <a:stretch/>
        </p:blipFill>
        <p:spPr>
          <a:xfrm>
            <a:off x="306728" y="1416451"/>
            <a:ext cx="4795330" cy="2878305"/>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5" name="Picture 4" descr="A group of people posing for a photo&#10;&#10;Description automatically generated">
            <a:extLst>
              <a:ext uri="{FF2B5EF4-FFF2-40B4-BE49-F238E27FC236}">
                <a16:creationId xmlns:a16="http://schemas.microsoft.com/office/drawing/2014/main" id="{921B3B9B-4563-4296-1E6A-BA0363D1912C}"/>
              </a:ext>
            </a:extLst>
          </p:cNvPr>
          <p:cNvPicPr>
            <a:picLocks noChangeAspect="1"/>
          </p:cNvPicPr>
          <p:nvPr/>
        </p:nvPicPr>
        <p:blipFill rotWithShape="1">
          <a:blip r:embed="rId4"/>
          <a:srcRect l="194" t="33910" r="749" b="10973"/>
          <a:stretch/>
        </p:blipFill>
        <p:spPr>
          <a:xfrm>
            <a:off x="3048712" y="4300113"/>
            <a:ext cx="5434691" cy="2267922"/>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3" name="Picture 2" descr="A person holding a baby in a garment&#10;&#10;Description automatically generated">
            <a:extLst>
              <a:ext uri="{FF2B5EF4-FFF2-40B4-BE49-F238E27FC236}">
                <a16:creationId xmlns:a16="http://schemas.microsoft.com/office/drawing/2014/main" id="{34BCF10A-1494-5153-E2A6-DC74DE7D346F}"/>
              </a:ext>
            </a:extLst>
          </p:cNvPr>
          <p:cNvPicPr>
            <a:picLocks noChangeAspect="1"/>
          </p:cNvPicPr>
          <p:nvPr/>
        </p:nvPicPr>
        <p:blipFill rotWithShape="1">
          <a:blip r:embed="rId5"/>
          <a:srcRect l="-226" t="18208" b="17371"/>
          <a:stretch/>
        </p:blipFill>
        <p:spPr>
          <a:xfrm>
            <a:off x="5099483" y="1415832"/>
            <a:ext cx="3392075" cy="2872666"/>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26F4F070-8E2D-68FC-200A-BCDC3B8785AC}"/>
              </a:ext>
            </a:extLst>
          </p:cNvPr>
          <p:cNvSpPr/>
          <p:nvPr/>
        </p:nvSpPr>
        <p:spPr bwMode="auto">
          <a:xfrm>
            <a:off x="8831483" y="1418862"/>
            <a:ext cx="3065359" cy="618558"/>
          </a:xfrm>
          <a:prstGeom prst="rect">
            <a:avLst/>
          </a:prstGeom>
          <a:solidFill>
            <a:schemeClr val="accent4"/>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Segoe UI" pitchFamily="34" charset="0"/>
                <a:cs typeface="Segoe UI"/>
              </a:rPr>
              <a:t>I grew up in Hawaii</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endParaRPr>
          </a:p>
        </p:txBody>
      </p:sp>
      <p:sp>
        <p:nvSpPr>
          <p:cNvPr id="10" name="Rectangle 9">
            <a:extLst>
              <a:ext uri="{FF2B5EF4-FFF2-40B4-BE49-F238E27FC236}">
                <a16:creationId xmlns:a16="http://schemas.microsoft.com/office/drawing/2014/main" id="{C922D936-3F9C-4E0A-20F7-778237EAE752}"/>
              </a:ext>
            </a:extLst>
          </p:cNvPr>
          <p:cNvSpPr/>
          <p:nvPr/>
        </p:nvSpPr>
        <p:spPr bwMode="auto">
          <a:xfrm>
            <a:off x="8819236" y="2290045"/>
            <a:ext cx="3064702" cy="872647"/>
          </a:xfrm>
          <a:prstGeom prst="rect">
            <a:avLst/>
          </a:prstGeom>
          <a:solidFill>
            <a:schemeClr val="accent5"/>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Arial"/>
              </a:rPr>
              <a:t>I majored in Computer Science at Northeastern University</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1" name="Rectangle 10">
            <a:extLst>
              <a:ext uri="{FF2B5EF4-FFF2-40B4-BE49-F238E27FC236}">
                <a16:creationId xmlns:a16="http://schemas.microsoft.com/office/drawing/2014/main" id="{2136B2B8-A5BD-4387-7B44-44E8CA352D25}"/>
              </a:ext>
            </a:extLst>
          </p:cNvPr>
          <p:cNvSpPr/>
          <p:nvPr/>
        </p:nvSpPr>
        <p:spPr bwMode="auto">
          <a:xfrm>
            <a:off x="8826413" y="3424564"/>
            <a:ext cx="3064701" cy="1592894"/>
          </a:xfrm>
          <a:prstGeom prst="rect">
            <a:avLst/>
          </a:prstGeom>
          <a:solidFill>
            <a:schemeClr val="accent1">
              <a:lumMod val="75000"/>
              <a:lumOff val="25000"/>
            </a:schemeClr>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Arial"/>
                <a:cs typeface="Arial"/>
              </a:rPr>
              <a:t>I started at Hyland in 2016​</a:t>
            </a:r>
            <a:endParaRPr kumimoji="0" lang="en-US" sz="1600" b="0" i="0" u="none" strike="noStrike" kern="1200" cap="none" spc="0" normalizeH="0" baseline="0" noProof="0" dirty="0">
              <a:ln>
                <a:noFill/>
              </a:ln>
              <a:solidFill>
                <a:srgbClr val="FFFFFF"/>
              </a:solidFill>
              <a:effectLst/>
              <a:uLnTx/>
              <a:uFillTx/>
              <a:latin typeface="Arial" panose="020B0604020202020204"/>
              <a:ea typeface="Arial"/>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Arial"/>
                <a:cs typeface="Arial"/>
              </a:rPr>
              <a:t>(and transitioned from Software Developer to Tech Outreach Team Member in 2018)</a:t>
            </a:r>
            <a:endParaRPr kumimoji="0" lang="en-US" sz="1600" b="0" i="0" u="none" strike="noStrike" kern="1200" cap="none" spc="0" normalizeH="0" baseline="0" noProof="0" dirty="0">
              <a:ln>
                <a:noFill/>
              </a:ln>
              <a:solidFill>
                <a:srgbClr val="FFFFFF"/>
              </a:solidFill>
              <a:effectLst/>
              <a:uLnTx/>
              <a:uFillTx/>
              <a:latin typeface="Arial" panose="020B0604020202020204"/>
              <a:ea typeface="Segoe UI" pitchFamily="34" charset="0"/>
              <a:cs typeface="Segoe UI" pitchFamily="34" charset="0"/>
            </a:endParaRPr>
          </a:p>
        </p:txBody>
      </p:sp>
      <p:sp>
        <p:nvSpPr>
          <p:cNvPr id="12" name="Rectangle 11">
            <a:extLst>
              <a:ext uri="{FF2B5EF4-FFF2-40B4-BE49-F238E27FC236}">
                <a16:creationId xmlns:a16="http://schemas.microsoft.com/office/drawing/2014/main" id="{07E6C4AA-CD3D-8852-8F32-AAAD7AD5718E}"/>
              </a:ext>
            </a:extLst>
          </p:cNvPr>
          <p:cNvSpPr/>
          <p:nvPr/>
        </p:nvSpPr>
        <p:spPr bwMode="auto">
          <a:xfrm>
            <a:off x="8833588" y="5279328"/>
            <a:ext cx="3043826" cy="1290182"/>
          </a:xfrm>
          <a:prstGeom prst="rect">
            <a:avLst/>
          </a:prstGeom>
          <a:solidFill>
            <a:schemeClr val="accent3"/>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91C1A"/>
                </a:solidFill>
                <a:effectLst/>
                <a:uLnTx/>
                <a:uFillTx/>
                <a:latin typeface="Arial" panose="020B0604020202020204"/>
                <a:ea typeface="+mn-ea"/>
                <a:cs typeface="Arial"/>
              </a:rPr>
              <a:t>I live in Lakewood with my wife Ali and almost-two-year-old daughter Rosemary</a:t>
            </a:r>
            <a:endParaRPr kumimoji="0" lang="en-US" sz="1800" b="0" i="0" u="none" strike="noStrike" kern="1200" cap="none" spc="0" normalizeH="0" baseline="0" noProof="0" dirty="0">
              <a:ln>
                <a:noFill/>
              </a:ln>
              <a:solidFill>
                <a:srgbClr val="191C1A"/>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31261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58D0B62-8CA5-7EC3-EDEE-B3DD9980C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7" y="-1"/>
            <a:ext cx="5175244"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746972-8F22-B9FF-4AC8-65FACA854B2C}"/>
              </a:ext>
            </a:extLst>
          </p:cNvPr>
          <p:cNvSpPr txBox="1"/>
          <p:nvPr/>
        </p:nvSpPr>
        <p:spPr>
          <a:xfrm>
            <a:off x="804909" y="580007"/>
            <a:ext cx="10866268" cy="748988"/>
          </a:xfrm>
          <a:prstGeom prst="rect">
            <a:avLst/>
          </a:prstGeom>
          <a:noFill/>
        </p:spPr>
        <p:txBody>
          <a:bodyPr wrap="square" rtlCol="0">
            <a:spAutoFit/>
          </a:bodyPr>
          <a:lstStyle/>
          <a:p>
            <a:pPr defTabSz="1219170">
              <a:buClr>
                <a:srgbClr val="000000"/>
              </a:buClr>
            </a:pPr>
            <a:r>
              <a:rPr lang="en-US" sz="4267" b="1" kern="0" dirty="0">
                <a:solidFill>
                  <a:srgbClr val="000000"/>
                </a:solidFill>
                <a:latin typeface="Director"/>
                <a:cs typeface="Arial"/>
                <a:sym typeface="Arial"/>
              </a:rPr>
              <a:t>About Hyland</a:t>
            </a:r>
          </a:p>
        </p:txBody>
      </p:sp>
      <p:sp>
        <p:nvSpPr>
          <p:cNvPr id="3" name="TextBox 2">
            <a:extLst>
              <a:ext uri="{FF2B5EF4-FFF2-40B4-BE49-F238E27FC236}">
                <a16:creationId xmlns:a16="http://schemas.microsoft.com/office/drawing/2014/main" id="{34D625B8-152E-1C48-78EB-D99C7061D6AE}"/>
              </a:ext>
            </a:extLst>
          </p:cNvPr>
          <p:cNvSpPr txBox="1"/>
          <p:nvPr/>
        </p:nvSpPr>
        <p:spPr>
          <a:xfrm>
            <a:off x="923277" y="1845018"/>
            <a:ext cx="4354077" cy="461665"/>
          </a:xfrm>
          <a:prstGeom prst="rect">
            <a:avLst/>
          </a:prstGeom>
          <a:noFill/>
        </p:spPr>
        <p:txBody>
          <a:bodyPr wrap="none" rtlCol="0">
            <a:spAutoFit/>
          </a:bodyPr>
          <a:lstStyle/>
          <a:p>
            <a:pPr defTabSz="1219170">
              <a:buClr>
                <a:srgbClr val="000000"/>
              </a:buClr>
            </a:pPr>
            <a:r>
              <a:rPr lang="en-US" sz="2400" kern="0" dirty="0">
                <a:solidFill>
                  <a:srgbClr val="000000"/>
                </a:solidFill>
                <a:latin typeface="Inter"/>
                <a:cs typeface="Arial"/>
                <a:sym typeface="Arial"/>
              </a:rPr>
              <a:t>Hyland was founded in 1991.</a:t>
            </a:r>
          </a:p>
        </p:txBody>
      </p:sp>
      <p:sp>
        <p:nvSpPr>
          <p:cNvPr id="4" name="TextBox 3">
            <a:extLst>
              <a:ext uri="{FF2B5EF4-FFF2-40B4-BE49-F238E27FC236}">
                <a16:creationId xmlns:a16="http://schemas.microsoft.com/office/drawing/2014/main" id="{56F7CCBD-EB99-0612-0268-362E6455F8FD}"/>
              </a:ext>
            </a:extLst>
          </p:cNvPr>
          <p:cNvSpPr txBox="1"/>
          <p:nvPr/>
        </p:nvSpPr>
        <p:spPr>
          <a:xfrm>
            <a:off x="916329" y="2409257"/>
            <a:ext cx="4758432" cy="830997"/>
          </a:xfrm>
          <a:prstGeom prst="rect">
            <a:avLst/>
          </a:prstGeom>
          <a:noFill/>
        </p:spPr>
        <p:txBody>
          <a:bodyPr wrap="square" rtlCol="0">
            <a:spAutoFit/>
          </a:bodyPr>
          <a:lstStyle/>
          <a:p>
            <a:pPr defTabSz="1219170">
              <a:buClr>
                <a:srgbClr val="000000"/>
              </a:buClr>
            </a:pPr>
            <a:r>
              <a:rPr lang="en-US" sz="2400" b="1" kern="0" dirty="0">
                <a:solidFill>
                  <a:srgbClr val="000000"/>
                </a:solidFill>
                <a:latin typeface="Inter"/>
                <a:cs typeface="Arial"/>
                <a:sym typeface="Arial"/>
              </a:rPr>
              <a:t>OnBase</a:t>
            </a:r>
            <a:r>
              <a:rPr lang="en-US" sz="2400" kern="0" dirty="0">
                <a:solidFill>
                  <a:srgbClr val="000000"/>
                </a:solidFill>
                <a:latin typeface="Inter"/>
                <a:cs typeface="Arial"/>
                <a:sym typeface="Arial"/>
              </a:rPr>
              <a:t> is the flagship product of Hyland’s portfolio.</a:t>
            </a:r>
          </a:p>
        </p:txBody>
      </p:sp>
      <p:pic>
        <p:nvPicPr>
          <p:cNvPr id="3074" name="Picture 2">
            <a:extLst>
              <a:ext uri="{FF2B5EF4-FFF2-40B4-BE49-F238E27FC236}">
                <a16:creationId xmlns:a16="http://schemas.microsoft.com/office/drawing/2014/main" id="{AB75FF58-3658-0BF7-4D9F-4038A2764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533" y="0"/>
            <a:ext cx="635846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71AE18-FC89-ECBE-DD2D-8FAAB29B0131}"/>
              </a:ext>
            </a:extLst>
          </p:cNvPr>
          <p:cNvSpPr txBox="1"/>
          <p:nvPr/>
        </p:nvSpPr>
        <p:spPr>
          <a:xfrm>
            <a:off x="916331" y="4282971"/>
            <a:ext cx="4758432" cy="830997"/>
          </a:xfrm>
          <a:prstGeom prst="rect">
            <a:avLst/>
          </a:prstGeom>
          <a:noFill/>
        </p:spPr>
        <p:txBody>
          <a:bodyPr wrap="square" rtlCol="0">
            <a:spAutoFit/>
          </a:bodyPr>
          <a:lstStyle/>
          <a:p>
            <a:pPr defTabSz="1219170">
              <a:buClr>
                <a:srgbClr val="000000"/>
              </a:buClr>
            </a:pPr>
            <a:r>
              <a:rPr lang="en-US" sz="2400" kern="0" dirty="0">
                <a:solidFill>
                  <a:srgbClr val="000000"/>
                </a:solidFill>
                <a:latin typeface="Inter"/>
                <a:cs typeface="Arial"/>
                <a:sym typeface="Arial"/>
              </a:rPr>
              <a:t>This is what the OnBase website looked like in the 90s.</a:t>
            </a:r>
          </a:p>
        </p:txBody>
      </p:sp>
      <p:sp>
        <p:nvSpPr>
          <p:cNvPr id="7" name="TextBox 6">
            <a:extLst>
              <a:ext uri="{FF2B5EF4-FFF2-40B4-BE49-F238E27FC236}">
                <a16:creationId xmlns:a16="http://schemas.microsoft.com/office/drawing/2014/main" id="{45AB1600-163F-6A11-6342-CE6CC0B1DCC3}"/>
              </a:ext>
            </a:extLst>
          </p:cNvPr>
          <p:cNvSpPr txBox="1"/>
          <p:nvPr/>
        </p:nvSpPr>
        <p:spPr>
          <a:xfrm>
            <a:off x="916329" y="3342829"/>
            <a:ext cx="4758432" cy="830997"/>
          </a:xfrm>
          <a:prstGeom prst="rect">
            <a:avLst/>
          </a:prstGeom>
          <a:noFill/>
        </p:spPr>
        <p:txBody>
          <a:bodyPr wrap="square" rtlCol="0">
            <a:spAutoFit/>
          </a:bodyPr>
          <a:lstStyle/>
          <a:p>
            <a:pPr defTabSz="1219170">
              <a:buClr>
                <a:srgbClr val="000000"/>
              </a:buClr>
            </a:pPr>
            <a:r>
              <a:rPr lang="en-US" sz="2400" kern="0" dirty="0">
                <a:solidFill>
                  <a:srgbClr val="000000"/>
                </a:solidFill>
                <a:latin typeface="Inter"/>
                <a:cs typeface="Arial"/>
                <a:sym typeface="Arial"/>
              </a:rPr>
              <a:t>Hyland helps organizations manage all their content.</a:t>
            </a:r>
          </a:p>
        </p:txBody>
      </p:sp>
    </p:spTree>
    <p:extLst>
      <p:ext uri="{BB962C8B-B14F-4D97-AF65-F5344CB8AC3E}">
        <p14:creationId xmlns:p14="http://schemas.microsoft.com/office/powerpoint/2010/main" val="372064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FBDDB31-3D07-1898-AD40-669BB23CA7F3}"/>
              </a:ext>
            </a:extLst>
          </p:cNvPr>
          <p:cNvSpPr>
            <a:spLocks noGrp="1"/>
          </p:cNvSpPr>
          <p:nvPr>
            <p:ph type="subTitle" idx="4294967295"/>
          </p:nvPr>
        </p:nvSpPr>
        <p:spPr>
          <a:xfrm>
            <a:off x="1361018" y="5041900"/>
            <a:ext cx="10830983" cy="958851"/>
          </a:xfrm>
        </p:spPr>
        <p:txBody>
          <a:bodyPr anchor="ctr"/>
          <a:lstStyle/>
          <a:p>
            <a:pPr marL="127000" indent="0">
              <a:buNone/>
            </a:pPr>
            <a:r>
              <a:rPr lang="en-US" sz="3733" spc="667" dirty="0">
                <a:latin typeface="Director" pitchFamily="2" charset="0"/>
                <a:ea typeface="Director" pitchFamily="2" charset="0"/>
              </a:rPr>
              <a:t>About Tech Outreach</a:t>
            </a:r>
          </a:p>
        </p:txBody>
      </p:sp>
      <p:graphicFrame>
        <p:nvGraphicFramePr>
          <p:cNvPr id="8" name="Table 7">
            <a:extLst>
              <a:ext uri="{FF2B5EF4-FFF2-40B4-BE49-F238E27FC236}">
                <a16:creationId xmlns:a16="http://schemas.microsoft.com/office/drawing/2014/main" id="{F274E54F-DECB-4175-DC4D-0ED5A0021D69}"/>
              </a:ext>
            </a:extLst>
          </p:cNvPr>
          <p:cNvGraphicFramePr>
            <a:graphicFrameLocks noGrp="1"/>
          </p:cNvGraphicFramePr>
          <p:nvPr>
            <p:extLst>
              <p:ext uri="{D42A27DB-BD31-4B8C-83A1-F6EECF244321}">
                <p14:modId xmlns:p14="http://schemas.microsoft.com/office/powerpoint/2010/main" val="1888583400"/>
              </p:ext>
            </p:extLst>
          </p:nvPr>
        </p:nvGraphicFramePr>
        <p:xfrm>
          <a:off x="698376" y="414293"/>
          <a:ext cx="10830755" cy="4282552"/>
        </p:xfrm>
        <a:graphic>
          <a:graphicData uri="http://schemas.openxmlformats.org/drawingml/2006/table">
            <a:tbl>
              <a:tblPr firstRow="1" bandRow="1"/>
              <a:tblGrid>
                <a:gridCol w="2746160">
                  <a:extLst>
                    <a:ext uri="{9D8B030D-6E8A-4147-A177-3AD203B41FA5}">
                      <a16:colId xmlns:a16="http://schemas.microsoft.com/office/drawing/2014/main" val="2872942081"/>
                    </a:ext>
                  </a:extLst>
                </a:gridCol>
                <a:gridCol w="3030244">
                  <a:extLst>
                    <a:ext uri="{9D8B030D-6E8A-4147-A177-3AD203B41FA5}">
                      <a16:colId xmlns:a16="http://schemas.microsoft.com/office/drawing/2014/main" val="3198381500"/>
                    </a:ext>
                  </a:extLst>
                </a:gridCol>
                <a:gridCol w="2777171">
                  <a:extLst>
                    <a:ext uri="{9D8B030D-6E8A-4147-A177-3AD203B41FA5}">
                      <a16:colId xmlns:a16="http://schemas.microsoft.com/office/drawing/2014/main" val="1414070902"/>
                    </a:ext>
                  </a:extLst>
                </a:gridCol>
                <a:gridCol w="2277180">
                  <a:extLst>
                    <a:ext uri="{9D8B030D-6E8A-4147-A177-3AD203B41FA5}">
                      <a16:colId xmlns:a16="http://schemas.microsoft.com/office/drawing/2014/main" val="3896798967"/>
                    </a:ext>
                  </a:extLst>
                </a:gridCol>
              </a:tblGrid>
              <a:tr h="833936">
                <a:tc rowSpan="3">
                  <a:txBody>
                    <a:bodyPr/>
                    <a:lstStyle/>
                    <a:p>
                      <a:pPr algn="ctr"/>
                      <a:r>
                        <a:rPr lang="en-US" sz="2000" dirty="0">
                          <a:latin typeface="Inter" panose="02000503000000020004" pitchFamily="2" charset="0"/>
                          <a:ea typeface="Inter" panose="02000503000000020004" pitchFamily="2" charset="0"/>
                        </a:rPr>
                        <a:t>We offer a </a:t>
                      </a:r>
                      <a:r>
                        <a:rPr lang="en-US" sz="2000" b="1" dirty="0">
                          <a:latin typeface="Inter" panose="02000503000000020004" pitchFamily="2" charset="0"/>
                          <a:ea typeface="Inter" panose="02000503000000020004" pitchFamily="2" charset="0"/>
                        </a:rPr>
                        <a:t>variety of free programs</a:t>
                      </a:r>
                      <a:r>
                        <a:rPr lang="en-US" sz="2000" dirty="0">
                          <a:latin typeface="Inter" panose="02000503000000020004" pitchFamily="2" charset="0"/>
                          <a:ea typeface="Inter" panose="02000503000000020004" pitchFamily="2" charset="0"/>
                        </a:rPr>
                        <a:t> to teach kids about various tech topics. Such as:</a:t>
                      </a:r>
                    </a:p>
                    <a:p>
                      <a:pPr algn="ctr"/>
                      <a:endParaRPr lang="en-US" sz="2000" dirty="0">
                        <a:latin typeface="Inter" panose="02000503000000020004" pitchFamily="2" charset="0"/>
                        <a:ea typeface="Inter" panose="02000503000000020004" pitchFamily="2" charset="0"/>
                      </a:endParaRPr>
                    </a:p>
                    <a:p>
                      <a:pPr marL="285750" indent="-285750" algn="l">
                        <a:buFont typeface="Arial" panose="020B0604020202020204" pitchFamily="34" charset="0"/>
                        <a:buChar char="•"/>
                      </a:pPr>
                      <a:r>
                        <a:rPr lang="en-US" sz="2000" dirty="0">
                          <a:latin typeface="Inter" panose="02000503000000020004" pitchFamily="2" charset="0"/>
                          <a:ea typeface="Inter" panose="02000503000000020004" pitchFamily="2" charset="0"/>
                        </a:rPr>
                        <a:t>Field trips</a:t>
                      </a:r>
                    </a:p>
                    <a:p>
                      <a:pPr marL="285750" indent="-285750" algn="l">
                        <a:buFont typeface="Arial" panose="020B0604020202020204" pitchFamily="34" charset="0"/>
                        <a:buChar char="•"/>
                      </a:pPr>
                      <a:r>
                        <a:rPr lang="en-US" sz="2000" dirty="0">
                          <a:latin typeface="Inter" panose="02000503000000020004" pitchFamily="2" charset="0"/>
                          <a:ea typeface="Inter" panose="02000503000000020004" pitchFamily="2" charset="0"/>
                        </a:rPr>
                        <a:t>Workshops</a:t>
                      </a:r>
                    </a:p>
                    <a:p>
                      <a:pPr marL="285750" indent="-285750" algn="l">
                        <a:buFont typeface="Arial" panose="020B0604020202020204" pitchFamily="34" charset="0"/>
                        <a:buChar char="•"/>
                      </a:pPr>
                      <a:r>
                        <a:rPr lang="en-US" sz="2000" dirty="0">
                          <a:latin typeface="Inter" panose="02000503000000020004" pitchFamily="2" charset="0"/>
                          <a:ea typeface="Inter" panose="02000503000000020004" pitchFamily="2" charset="0"/>
                        </a:rPr>
                        <a:t>Classroom visits</a:t>
                      </a:r>
                    </a:p>
                    <a:p>
                      <a:pPr marL="285750" indent="-285750" algn="l">
                        <a:buFont typeface="Arial" panose="020B0604020202020204" pitchFamily="34" charset="0"/>
                        <a:buChar char="•"/>
                      </a:pPr>
                      <a:r>
                        <a:rPr lang="en-US" sz="2000" dirty="0">
                          <a:latin typeface="Inter" panose="02000503000000020004" pitchFamily="2" charset="0"/>
                          <a:ea typeface="Inter" panose="02000503000000020004" pitchFamily="2" charset="0"/>
                        </a:rPr>
                        <a:t>And…</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n-US" sz="2000" b="1" u="sng" dirty="0">
                          <a:latin typeface="Inter" panose="02000503000000020004" pitchFamily="2" charset="0"/>
                          <a:ea typeface="Inter" panose="02000503000000020004" pitchFamily="2" charset="0"/>
                        </a:rPr>
                        <a:t>Hackathons</a:t>
                      </a:r>
                    </a:p>
                    <a:p>
                      <a:pPr algn="ctr"/>
                      <a:r>
                        <a:rPr lang="en-US" sz="2000" b="0" i="1" u="none" dirty="0"/>
                        <a:t>And other competitions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rowSpan="2">
                  <a:txBody>
                    <a:bodyPr/>
                    <a:lstStyle/>
                    <a:p>
                      <a:pPr algn="ctr"/>
                      <a:endParaRPr lang="en-US" sz="2000" b="0" i="1" u="none"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a:stretch>
                    </a:blipFill>
                  </a:tcPr>
                </a:tc>
                <a:tc rowSpan="3">
                  <a:txBody>
                    <a:bodyPr/>
                    <a:lstStyle/>
                    <a:p>
                      <a:pPr algn="ctr"/>
                      <a:r>
                        <a:rPr lang="en-US" sz="2000" b="1" u="sng" dirty="0">
                          <a:latin typeface="Inter" panose="02000503000000020004" pitchFamily="2" charset="0"/>
                          <a:ea typeface="Inter" panose="02000503000000020004" pitchFamily="2" charset="0"/>
                        </a:rPr>
                        <a:t>Hy-Tech Club</a:t>
                      </a:r>
                      <a:endParaRPr lang="en-US" sz="2000" dirty="0">
                        <a:latin typeface="Inter" panose="02000503000000020004" pitchFamily="2" charset="0"/>
                        <a:ea typeface="Inter" panose="02000503000000020004" pitchFamily="2" charset="0"/>
                      </a:endParaRPr>
                    </a:p>
                    <a:p>
                      <a:pPr algn="ctr"/>
                      <a:r>
                        <a:rPr lang="en-US" sz="2000" dirty="0"/>
                        <a:t>Web 101</a:t>
                      </a:r>
                    </a:p>
                    <a:p>
                      <a:pPr algn="ctr"/>
                      <a:r>
                        <a:rPr lang="en-US" sz="2000" dirty="0"/>
                        <a:t>Web 102</a:t>
                      </a:r>
                    </a:p>
                    <a:p>
                      <a:pPr algn="ctr"/>
                      <a:r>
                        <a:rPr lang="en-US" sz="2000" dirty="0"/>
                        <a:t>Web 103</a:t>
                      </a:r>
                    </a:p>
                    <a:p>
                      <a:pPr algn="ctr"/>
                      <a:r>
                        <a:rPr lang="en-US" sz="2000" i="0" dirty="0"/>
                        <a:t>Capstone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14348292"/>
                  </a:ext>
                </a:extLst>
              </a:tr>
              <a:tr h="1814285">
                <a:tc vMerge="1">
                  <a:txBody>
                    <a:bodyPr/>
                    <a:lstStyle/>
                    <a:p>
                      <a:endParaRPr lang="en-US"/>
                    </a:p>
                  </a:txBody>
                  <a:tcPr/>
                </a:tc>
                <a:tc rowSpan="2">
                  <a:txBody>
                    <a:bodyPr/>
                    <a:lstStyle/>
                    <a:p>
                      <a:pPr algn="ctr"/>
                      <a:endParaRPr lang="en-US" sz="2000" b="0" i="1" u="none"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a:stretch>
                    </a:blipFill>
                  </a:tcPr>
                </a:tc>
                <a:tc vMerge="1">
                  <a:txBody>
                    <a:bodyPr/>
                    <a:lstStyle/>
                    <a:p>
                      <a:pPr algn="ctr"/>
                      <a:endParaRPr lang="en-US" b="0" i="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endParaRPr lang="en-US"/>
                    </a:p>
                  </a:txBody>
                  <a:tcPr/>
                </a:tc>
                <a:extLst>
                  <a:ext uri="{0D108BD9-81ED-4DB2-BD59-A6C34878D82A}">
                    <a16:rowId xmlns:a16="http://schemas.microsoft.com/office/drawing/2014/main" val="1300211572"/>
                  </a:ext>
                </a:extLst>
              </a:tr>
              <a:tr h="873160">
                <a:tc vMerge="1">
                  <a:txBody>
                    <a:bodyPr/>
                    <a:lstStyle/>
                    <a:p>
                      <a:endParaRPr lang="en-US"/>
                    </a:p>
                  </a:txBody>
                  <a:tcPr/>
                </a:tc>
                <a:tc vMerge="1">
                  <a:txBody>
                    <a:bodyPr/>
                    <a:lstStyle/>
                    <a:p>
                      <a:pPr algn="ctr"/>
                      <a:endParaRPr lang="en-US" b="0" i="1"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1" u="sng" dirty="0">
                          <a:latin typeface="Inter" panose="02000503000000020004" pitchFamily="2" charset="0"/>
                          <a:ea typeface="Inter" panose="02000503000000020004" pitchFamily="2" charset="0"/>
                        </a:rPr>
                        <a:t>Internships</a:t>
                      </a:r>
                    </a:p>
                    <a:p>
                      <a:pPr algn="ctr"/>
                      <a:r>
                        <a:rPr lang="en-US" sz="2000" b="0" u="none" dirty="0">
                          <a:latin typeface="Inter" panose="02000503000000020004" pitchFamily="2" charset="0"/>
                          <a:ea typeface="Inter" panose="02000503000000020004" pitchFamily="2" charset="0"/>
                        </a:rPr>
                        <a:t>⭐ you are here!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endParaRPr lang="en-US"/>
                    </a:p>
                  </a:txBody>
                  <a:tcPr/>
                </a:tc>
                <a:extLst>
                  <a:ext uri="{0D108BD9-81ED-4DB2-BD59-A6C34878D82A}">
                    <a16:rowId xmlns:a16="http://schemas.microsoft.com/office/drawing/2014/main" val="3535163327"/>
                  </a:ext>
                </a:extLst>
              </a:tr>
              <a:tr h="761171">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i="1" dirty="0">
                          <a:solidFill>
                            <a:schemeClr val="bg1"/>
                          </a:solidFill>
                          <a:latin typeface="Inter" panose="02000503000000020004" pitchFamily="2" charset="0"/>
                          <a:ea typeface="Inter" panose="02000503000000020004" pitchFamily="2" charset="0"/>
                        </a:rPr>
                        <a:t>Our mission is to empower our communities through computer science education.</a:t>
                      </a:r>
                      <a:endParaRPr lang="en-US" sz="2000" b="1" i="1" dirty="0">
                        <a:solidFill>
                          <a:schemeClr val="bg1"/>
                        </a:solidFil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i="1" dirty="0"/>
                    </a:p>
                  </a:txBody>
                  <a:tcPr anchor="ctr">
                    <a:solidFill>
                      <a:schemeClr val="accent6"/>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i="1" dirty="0"/>
                    </a:p>
                  </a:txBody>
                  <a:tcPr anchor="ctr">
                    <a:solidFill>
                      <a:schemeClr val="accent6"/>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i="1" dirty="0"/>
                    </a:p>
                  </a:txBody>
                  <a:tcPr anchor="ctr">
                    <a:solidFill>
                      <a:schemeClr val="accent6"/>
                    </a:solidFill>
                  </a:tcPr>
                </a:tc>
                <a:extLst>
                  <a:ext uri="{0D108BD9-81ED-4DB2-BD59-A6C34878D82A}">
                    <a16:rowId xmlns:a16="http://schemas.microsoft.com/office/drawing/2014/main" val="2416276420"/>
                  </a:ext>
                </a:extLst>
              </a:tr>
            </a:tbl>
          </a:graphicData>
        </a:graphic>
      </p:graphicFrame>
    </p:spTree>
    <p:extLst>
      <p:ext uri="{BB962C8B-B14F-4D97-AF65-F5344CB8AC3E}">
        <p14:creationId xmlns:p14="http://schemas.microsoft.com/office/powerpoint/2010/main" val="1664728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C69E6-D15C-0111-BFC4-2AC7EF927F4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7889DEF-A8DF-56A7-360C-B1C88608C297}"/>
              </a:ext>
            </a:extLst>
          </p:cNvPr>
          <p:cNvSpPr>
            <a:spLocks noGrp="1"/>
          </p:cNvSpPr>
          <p:nvPr>
            <p:ph type="subTitle" idx="4294967295"/>
          </p:nvPr>
        </p:nvSpPr>
        <p:spPr>
          <a:xfrm>
            <a:off x="1361018" y="5041900"/>
            <a:ext cx="10830983" cy="958851"/>
          </a:xfrm>
        </p:spPr>
        <p:txBody>
          <a:bodyPr anchor="ctr"/>
          <a:lstStyle/>
          <a:p>
            <a:pPr marL="127000" indent="0">
              <a:buNone/>
            </a:pPr>
            <a:r>
              <a:rPr lang="en-US" sz="3733" spc="667" dirty="0">
                <a:latin typeface="Director" pitchFamily="2" charset="0"/>
                <a:ea typeface="Director" pitchFamily="2" charset="0"/>
              </a:rPr>
              <a:t>Our newest development</a:t>
            </a:r>
          </a:p>
        </p:txBody>
      </p:sp>
      <p:sp>
        <p:nvSpPr>
          <p:cNvPr id="4" name="TextBox 3">
            <a:extLst>
              <a:ext uri="{FF2B5EF4-FFF2-40B4-BE49-F238E27FC236}">
                <a16:creationId xmlns:a16="http://schemas.microsoft.com/office/drawing/2014/main" id="{71F7E297-D818-0164-9A27-6A8769B2AC18}"/>
              </a:ext>
            </a:extLst>
          </p:cNvPr>
          <p:cNvSpPr txBox="1"/>
          <p:nvPr/>
        </p:nvSpPr>
        <p:spPr>
          <a:xfrm>
            <a:off x="7402286" y="1684608"/>
            <a:ext cx="4528456" cy="2031325"/>
          </a:xfrm>
          <a:prstGeom prst="rect">
            <a:avLst/>
          </a:prstGeom>
          <a:noFill/>
        </p:spPr>
        <p:txBody>
          <a:bodyPr wrap="square">
            <a:spAutoFit/>
          </a:bodyPr>
          <a:lstStyle/>
          <a:p>
            <a:r>
              <a:rPr lang="en-US" dirty="0">
                <a:hlinkClick r:id="rId3"/>
              </a:rPr>
              <a:t>https://www.linkedin.com/posts/hyland-software_stem-techoutreach-stemeducation-activity-7331426842068824065-A91o?utm_source=share&amp;utm_medium=member_desktop&amp;rcm=ACoAAAueRg8BKm68rue0YJIt-6B5Oa57MZgT_yk</a:t>
            </a:r>
            <a:endParaRPr lang="en-US" dirty="0"/>
          </a:p>
        </p:txBody>
      </p:sp>
      <p:pic>
        <p:nvPicPr>
          <p:cNvPr id="1026" name="Picture 2" descr="Community unity: Public block party will celebrate opening of MidTown  Collaboration Center">
            <a:extLst>
              <a:ext uri="{FF2B5EF4-FFF2-40B4-BE49-F238E27FC236}">
                <a16:creationId xmlns:a16="http://schemas.microsoft.com/office/drawing/2014/main" id="{C2AF05E1-24F1-290B-ABDE-DB2117319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14375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41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2A6E-A99C-59A9-7084-94DE885A7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71EFA-45AF-F7FE-FC84-CA9660523090}"/>
              </a:ext>
            </a:extLst>
          </p:cNvPr>
          <p:cNvSpPr>
            <a:spLocks noGrp="1"/>
          </p:cNvSpPr>
          <p:nvPr>
            <p:ph type="ctrTitle"/>
          </p:nvPr>
        </p:nvSpPr>
        <p:spPr/>
        <p:txBody>
          <a:bodyPr/>
          <a:lstStyle/>
          <a:p>
            <a:r>
              <a:rPr lang="en-US" dirty="0"/>
              <a:t>Today’s Agenda</a:t>
            </a:r>
          </a:p>
        </p:txBody>
      </p:sp>
      <p:sp>
        <p:nvSpPr>
          <p:cNvPr id="3" name="Subtitle 2">
            <a:extLst>
              <a:ext uri="{FF2B5EF4-FFF2-40B4-BE49-F238E27FC236}">
                <a16:creationId xmlns:a16="http://schemas.microsoft.com/office/drawing/2014/main" id="{7D0D654F-EE1F-43DA-2E98-F562252883F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0578296"/>
      </p:ext>
    </p:extLst>
  </p:cSld>
  <p:clrMapOvr>
    <a:masterClrMapping/>
  </p:clrMapOvr>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3.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App Project 2024">
      <a:majorFont>
        <a:latin typeface="Director"/>
        <a:ea typeface=""/>
        <a:cs typeface=""/>
      </a:majorFont>
      <a:minorFont>
        <a:latin typeface="Int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1225</TotalTime>
  <Words>1092</Words>
  <Application>Microsoft Office PowerPoint</Application>
  <PresentationFormat>Widescreen</PresentationFormat>
  <Paragraphs>156</Paragraphs>
  <Slides>21</Slides>
  <Notes>12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Miriam Libre</vt:lpstr>
      <vt:lpstr>Segoe UI</vt:lpstr>
      <vt:lpstr>Director</vt:lpstr>
      <vt:lpstr>Elephant</vt:lpstr>
      <vt:lpstr>Inter</vt:lpstr>
      <vt:lpstr>Arial</vt:lpstr>
      <vt:lpstr>Wingdings</vt:lpstr>
      <vt:lpstr>Roboto</vt:lpstr>
      <vt:lpstr>Roboto Condensed Light</vt:lpstr>
      <vt:lpstr>Calibri</vt:lpstr>
      <vt:lpstr>Krona One</vt:lpstr>
      <vt:lpstr>Aptos</vt:lpstr>
      <vt:lpstr>Office Theme</vt:lpstr>
      <vt:lpstr>Hyland 2024</vt:lpstr>
      <vt:lpstr>Blue Grid Interface &amp; Sticky Notes Company Profile by Slidesgo</vt:lpstr>
      <vt:lpstr>1_Blue Grid Interface &amp; Sticky Notes Company Profile by Slidesgo</vt:lpstr>
      <vt:lpstr>Hyland x PEEKE Internship 2025</vt:lpstr>
      <vt:lpstr>Agenda</vt:lpstr>
      <vt:lpstr>Introductions</vt:lpstr>
      <vt:lpstr>Caitlin Nowlin – Tech Outreach Program Manager</vt:lpstr>
      <vt:lpstr>Joseph Maxwell – Instructional Designer </vt:lpstr>
      <vt:lpstr>PowerPoint Presentation</vt:lpstr>
      <vt:lpstr>PowerPoint Presentation</vt:lpstr>
      <vt:lpstr>PowerPoint Presentation</vt:lpstr>
      <vt:lpstr>Today’s Agenda</vt:lpstr>
      <vt:lpstr>Today’s Agenda </vt:lpstr>
      <vt:lpstr>Things You Need To Know</vt:lpstr>
      <vt:lpstr>THINGS TO REMEMBER</vt:lpstr>
      <vt:lpstr>WORK SCHEDULE</vt:lpstr>
      <vt:lpstr>TIME OFF</vt:lpstr>
      <vt:lpstr>TIPS FOR SUCCESS</vt:lpstr>
      <vt:lpstr>INTERNAL RESOURCES</vt:lpstr>
      <vt:lpstr>INTERNAL RESOURCES</vt:lpstr>
      <vt:lpstr>PowerPoint Presentation</vt:lpstr>
      <vt:lpstr>QUESTIONS?</vt:lpstr>
      <vt:lpstr>Photos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16</cp:revision>
  <dcterms:created xsi:type="dcterms:W3CDTF">2024-06-11T12:54:16Z</dcterms:created>
  <dcterms:modified xsi:type="dcterms:W3CDTF">2025-06-10T13:24:33Z</dcterms:modified>
</cp:coreProperties>
</file>